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1"/>
  </p:sldMasterIdLst>
  <p:notesMasterIdLst>
    <p:notesMasterId r:id="rId41"/>
  </p:notesMasterIdLst>
  <p:sldIdLst>
    <p:sldId id="363" r:id="rId2"/>
    <p:sldId id="364" r:id="rId3"/>
    <p:sldId id="359" r:id="rId4"/>
    <p:sldId id="361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4" r:id="rId22"/>
    <p:sldId id="275" r:id="rId23"/>
    <p:sldId id="35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365" r:id="rId38"/>
    <p:sldId id="379" r:id="rId39"/>
    <p:sldId id="380" r:id="rId4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31" autoAdjust="0"/>
  </p:normalViewPr>
  <p:slideViewPr>
    <p:cSldViewPr>
      <p:cViewPr varScale="1">
        <p:scale>
          <a:sx n="70" d="100"/>
          <a:sy n="70" d="100"/>
        </p:scale>
        <p:origin x="130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45E8E-53CA-4C80-8FF8-0CCC0A644CC1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E690A-FA28-4CA1-B353-6522590563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E690A-FA28-4CA1-B353-6522590563A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E690A-FA28-4CA1-B353-6522590563A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4257" y="1143001"/>
            <a:ext cx="74893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8214" y="3143250"/>
            <a:ext cx="59814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Book Antiqua" panose="02040602050305030304" pitchFamily="18" charset="0"/>
              </a:rPr>
              <a:t>TITLE OF THE </a:t>
            </a:r>
            <a:r>
              <a:rPr lang="en-US" sz="2100" dirty="0" smtClean="0">
                <a:latin typeface="Book Antiqua" panose="02040602050305030304" pitchFamily="18" charset="0"/>
              </a:rPr>
              <a:t>TOPIC-</a:t>
            </a:r>
          </a:p>
          <a:p>
            <a:pPr algn="ctr"/>
            <a:r>
              <a:rPr lang="en-US" sz="2100" dirty="0" smtClean="0">
                <a:latin typeface="Book Antiqua" panose="02040602050305030304" pitchFamily="18" charset="0"/>
              </a:rPr>
              <a:t>ORTHODONTIC DIAGNOSIS</a:t>
            </a:r>
            <a:endParaRPr lang="en-US" sz="21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714" y="4877368"/>
            <a:ext cx="85452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Book Antiqua" panose="02040602050305030304" pitchFamily="18" charset="0"/>
              </a:rPr>
              <a:t>DEPARTMENT OF ORTHODONTICS AND DENTOFACIAL ORTHOPAEDICS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1" r="15781"/>
          <a:stretch/>
        </p:blipFill>
        <p:spPr>
          <a:xfrm>
            <a:off x="0" y="857250"/>
            <a:ext cx="1393371" cy="15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0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194" y="324053"/>
            <a:ext cx="4147185" cy="6630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50000"/>
              </a:lnSpc>
              <a:spcBef>
                <a:spcPts val="100"/>
              </a:spcBef>
            </a:pPr>
            <a:r>
              <a:rPr sz="3200" spc="-135">
                <a:latin typeface="Times New Roman" pitchFamily="18" charset="0"/>
                <a:cs typeface="Times New Roman" pitchFamily="18" charset="0"/>
              </a:rPr>
              <a:t>CASE</a:t>
            </a:r>
            <a:r>
              <a:rPr lang="en-US" sz="3200" spc="-1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45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465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spc="-465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sz="3200" spc="-465">
                <a:latin typeface="Times New Roman" pitchFamily="18" charset="0"/>
                <a:cs typeface="Times New Roman" pitchFamily="18" charset="0"/>
              </a:rPr>
              <a:t>STORY</a:t>
            </a:r>
            <a:endParaRPr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1295400"/>
            <a:ext cx="6370955" cy="4190891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55600" marR="40640" indent="-342900" algn="just">
              <a:lnSpc>
                <a:spcPct val="150000"/>
              </a:lnSpc>
              <a:spcBef>
                <a:spcPts val="740"/>
              </a:spcBef>
              <a:tabLst>
                <a:tab pos="4895850" algn="l"/>
              </a:tabLst>
            </a:pPr>
            <a:r>
              <a:rPr sz="2400" spc="38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 </a:t>
            </a:r>
            <a:r>
              <a:rPr sz="2400" spc="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Case </a:t>
            </a:r>
            <a:r>
              <a:rPr sz="2400" spc="-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history </a:t>
            </a:r>
            <a:r>
              <a:rPr sz="2400" spc="-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involves </a:t>
            </a:r>
            <a:r>
              <a:rPr sz="2400" spc="-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eliciting </a:t>
            </a:r>
            <a:r>
              <a:rPr sz="2400" spc="10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  </a:t>
            </a: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recording </a:t>
            </a:r>
            <a:r>
              <a:rPr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400" spc="-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relevant </a:t>
            </a:r>
            <a:r>
              <a:rPr sz="2400" spc="-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information  </a:t>
            </a:r>
            <a:r>
              <a:rPr sz="2400" spc="-1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sz="2400" spc="-229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1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sz="2400" spc="-2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0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400" spc="-2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parent</a:t>
            </a:r>
            <a:r>
              <a:rPr sz="2400" spc="-1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sz="2400" spc="-2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aid  </a:t>
            </a:r>
            <a:r>
              <a:rPr sz="2400" spc="-1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sz="2400" spc="-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overall </a:t>
            </a:r>
            <a:r>
              <a:rPr sz="2400" spc="-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diagnosis</a:t>
            </a:r>
            <a:r>
              <a:rPr sz="2400" spc="-4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-22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400" spc="-2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8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case</a:t>
            </a:r>
            <a:r>
              <a:rPr lang="en-US" sz="2400" spc="8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55600" marR="40640" indent="-342900" algn="just">
              <a:lnSpc>
                <a:spcPct val="150000"/>
              </a:lnSpc>
              <a:spcBef>
                <a:spcPts val="740"/>
              </a:spcBef>
              <a:tabLst>
                <a:tab pos="4895850" algn="l"/>
              </a:tabLst>
            </a:pP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ct val="150000"/>
              </a:lnSpc>
            </a:pPr>
            <a:r>
              <a:rPr sz="2400" spc="-1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PERSONAL</a:t>
            </a:r>
            <a:r>
              <a:rPr sz="2400" spc="-1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DETAILS: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marR="5080" indent="-146685" algn="just">
              <a:lnSpc>
                <a:spcPct val="150000"/>
              </a:lnSpc>
              <a:spcBef>
                <a:spcPts val="994"/>
              </a:spcBef>
              <a:tabLst>
                <a:tab pos="1449705" algn="l"/>
              </a:tabLst>
            </a:pPr>
            <a:r>
              <a:rPr sz="2400" i="1" spc="1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NAME</a:t>
            </a:r>
            <a:r>
              <a:rPr lang="en-US" sz="2400" i="1" spc="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i="1" spc="1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400" spc="-15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r>
              <a:rPr sz="2400" spc="-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patient’s </a:t>
            </a:r>
            <a:r>
              <a:rPr sz="2400" spc="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name </a:t>
            </a:r>
            <a:r>
              <a:rPr sz="2400" spc="-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should  </a:t>
            </a:r>
            <a:r>
              <a:rPr sz="2400" spc="1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 </a:t>
            </a:r>
            <a:r>
              <a:rPr sz="2400" spc="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recorded </a:t>
            </a:r>
            <a:r>
              <a:rPr sz="2400" spc="-1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sz="2400" spc="-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-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purpose </a:t>
            </a:r>
            <a:r>
              <a:rPr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  </a:t>
            </a:r>
            <a:r>
              <a:rPr sz="2400" spc="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communication </a:t>
            </a:r>
            <a:r>
              <a:rPr sz="2400" spc="10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400" spc="-46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46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spc="-4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identification</a:t>
            </a:r>
            <a:r>
              <a:rPr sz="2400" spc="-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590800"/>
            <a:ext cx="3657600" cy="178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381000"/>
            <a:ext cx="7306309" cy="59375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50000"/>
              </a:lnSpc>
              <a:spcBef>
                <a:spcPts val="100"/>
              </a:spcBef>
            </a:pPr>
            <a:r>
              <a:rPr sz="2400" spc="350" smtClean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</a:t>
            </a:r>
            <a:r>
              <a:rPr sz="2400" spc="-35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AGE</a:t>
            </a:r>
            <a:r>
              <a:rPr sz="2400" spc="-3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spc="-3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2400" spc="-3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sz="2400" spc="-18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patients</a:t>
            </a:r>
            <a:r>
              <a:rPr sz="2400" spc="-22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2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chronological</a:t>
            </a:r>
            <a:r>
              <a:rPr sz="2400" spc="-22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4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age</a:t>
            </a:r>
            <a:r>
              <a:rPr sz="2400" spc="-204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should</a:t>
            </a:r>
            <a:r>
              <a:rPr sz="2400" spc="-18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3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  </a:t>
            </a:r>
            <a:r>
              <a:rPr sz="2400" spc="1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recorded.</a:t>
            </a:r>
            <a:r>
              <a:rPr sz="2400" spc="-18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2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Age</a:t>
            </a:r>
            <a:r>
              <a:rPr sz="2400" spc="-19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consideration</a:t>
            </a:r>
            <a:r>
              <a:rPr sz="2400" spc="-24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helps</a:t>
            </a:r>
            <a:r>
              <a:rPr sz="2400" spc="-19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1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sz="2400" spc="-21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diagnosis  </a:t>
            </a:r>
            <a:r>
              <a:rPr sz="2400" spc="-6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 </a:t>
            </a:r>
            <a:r>
              <a:rPr sz="2400" spc="-5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well </a:t>
            </a:r>
            <a:r>
              <a:rPr sz="2400" spc="-6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 </a:t>
            </a:r>
            <a:r>
              <a:rPr sz="2400" spc="-4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  <a:r>
              <a:rPr sz="2400" spc="-56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planning.</a:t>
            </a:r>
            <a:endParaRPr sz="2400" smtClean="0">
              <a:latin typeface="Times New Roman" pitchFamily="18" charset="0"/>
              <a:cs typeface="Times New Roman" pitchFamily="18" charset="0"/>
            </a:endParaRPr>
          </a:p>
          <a:p>
            <a:pPr marL="355600" marR="510540" indent="-342900" algn="just">
              <a:lnSpc>
                <a:spcPct val="150000"/>
              </a:lnSpc>
              <a:spcBef>
                <a:spcPts val="994"/>
              </a:spcBef>
              <a:tabLst>
                <a:tab pos="437515" algn="l"/>
              </a:tabLst>
            </a:pPr>
            <a:r>
              <a:rPr sz="2400" spc="350" smtClean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		</a:t>
            </a:r>
            <a:r>
              <a:rPr lang="en-US" sz="2400" spc="-4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sz="2400" spc="-4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rowth </a:t>
            </a:r>
            <a:r>
              <a:rPr sz="2400" spc="-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modification procedures </a:t>
            </a:r>
            <a:r>
              <a:rPr sz="2400" spc="-9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using  </a:t>
            </a:r>
            <a:r>
              <a:rPr sz="2400" spc="-1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functional</a:t>
            </a:r>
            <a:r>
              <a:rPr sz="2400" spc="-25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9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400" spc="-18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4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orthopaedic</a:t>
            </a:r>
            <a:r>
              <a:rPr sz="2400" spc="-21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3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appliances</a:t>
            </a:r>
            <a:r>
              <a:rPr sz="2400" spc="-21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are  carried</a:t>
            </a:r>
            <a:r>
              <a:rPr sz="2400" spc="-65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out </a:t>
            </a:r>
            <a:r>
              <a:rPr sz="2400" spc="-5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during </a:t>
            </a:r>
            <a:r>
              <a:rPr sz="2400" spc="-4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growth</a:t>
            </a:r>
            <a:r>
              <a:rPr lang="en-US" sz="2400" spc="-4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period.</a:t>
            </a:r>
            <a:endParaRPr sz="2400" smtClean="0">
              <a:latin typeface="Times New Roman" pitchFamily="18" charset="0"/>
              <a:cs typeface="Times New Roman" pitchFamily="18" charset="0"/>
            </a:endParaRPr>
          </a:p>
          <a:p>
            <a:pPr marL="355600" marR="350520" indent="-342900" algn="just">
              <a:lnSpc>
                <a:spcPct val="15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2400" spc="350" smtClean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sz="2400" spc="-105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SEX-</a:t>
            </a:r>
            <a:r>
              <a:rPr sz="2400" spc="-10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patient’s</a:t>
            </a:r>
            <a:r>
              <a:rPr sz="2400" spc="-21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6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sex</a:t>
            </a:r>
            <a:r>
              <a:rPr sz="2400" spc="-17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should</a:t>
            </a:r>
            <a:r>
              <a:rPr sz="2400" spc="-17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3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sz="2400" spc="-17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4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recorded</a:t>
            </a:r>
            <a:r>
              <a:rPr sz="2400" spc="-15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1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2400" spc="-1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1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7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case  </a:t>
            </a:r>
            <a:r>
              <a:rPr sz="2400" spc="-15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history.</a:t>
            </a:r>
            <a:endParaRPr sz="2400" smtClean="0">
              <a:latin typeface="Times New Roman" pitchFamily="18" charset="0"/>
              <a:cs typeface="Times New Roman" pitchFamily="18" charset="0"/>
            </a:endParaRPr>
          </a:p>
          <a:p>
            <a:pPr marL="355600" marR="267970" indent="-342900" algn="just">
              <a:lnSpc>
                <a:spcPct val="15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2400" spc="350" smtClean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sz="2400" spc="-254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This </a:t>
            </a:r>
            <a:r>
              <a:rPr sz="2400" spc="-24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sz="2400" spc="-5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important </a:t>
            </a:r>
            <a:r>
              <a:rPr sz="2400" spc="-11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sz="2400" spc="-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planing </a:t>
            </a:r>
            <a:r>
              <a:rPr sz="2400" spc="-6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treatment,</a:t>
            </a:r>
            <a:r>
              <a:rPr lang="en-US" sz="2400" spc="-6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 </a:t>
            </a:r>
            <a:r>
              <a:rPr sz="2400" spc="-2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 </a:t>
            </a:r>
            <a:r>
              <a:rPr sz="2400" spc="-8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timing</a:t>
            </a:r>
            <a:r>
              <a:rPr sz="2400" spc="-23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-18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growth</a:t>
            </a:r>
            <a:r>
              <a:rPr sz="2400" spc="-18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events</a:t>
            </a:r>
            <a:r>
              <a:rPr sz="2400" spc="-21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such</a:t>
            </a:r>
            <a:r>
              <a:rPr sz="2400" spc="-19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sz="2400" spc="-18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growth</a:t>
            </a:r>
            <a:r>
              <a:rPr sz="2400" spc="-18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7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spurts  </a:t>
            </a:r>
            <a:r>
              <a:rPr sz="2400" spc="-24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sz="2400" spc="-5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different </a:t>
            </a:r>
            <a:r>
              <a:rPr sz="2400" spc="-11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sz="2400" spc="-5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males </a:t>
            </a:r>
            <a:r>
              <a:rPr sz="2400" spc="9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400" spc="9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7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females.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609600"/>
            <a:ext cx="7265034" cy="41472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 algn="just">
              <a:lnSpc>
                <a:spcPct val="15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2400" spc="35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sz="2400" spc="-19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ADDRESS </a:t>
            </a:r>
            <a:r>
              <a:rPr sz="2400" spc="15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2400" spc="-25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OCCUPATION</a:t>
            </a:r>
            <a:r>
              <a:rPr sz="2400" spc="-2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spc="-2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sz="2400" spc="-2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ecording </a:t>
            </a:r>
            <a:r>
              <a:rPr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  </a:t>
            </a:r>
            <a:r>
              <a:rPr sz="2400" spc="-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address</a:t>
            </a:r>
            <a:r>
              <a:rPr sz="2400" spc="-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400" spc="-1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occupation</a:t>
            </a:r>
            <a:r>
              <a:rPr sz="2400" spc="-2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helps</a:t>
            </a:r>
            <a:r>
              <a:rPr sz="2400" spc="-1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sz="2400" spc="-2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  <a:r>
              <a:rPr sz="2400" spc="-2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  </a:t>
            </a:r>
            <a:r>
              <a:rPr sz="2400" spc="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socio-economic </a:t>
            </a:r>
            <a:r>
              <a:rPr sz="2400" spc="-13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status </a:t>
            </a:r>
            <a:r>
              <a:rPr lang="en-US" sz="2400" spc="-13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 </a:t>
            </a:r>
            <a:r>
              <a:rPr sz="2400" spc="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 </a:t>
            </a:r>
            <a:r>
              <a:rPr sz="2400" spc="-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parents.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4965" marR="436880" indent="-342900" algn="just">
              <a:lnSpc>
                <a:spcPct val="15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2400" spc="35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sz="2400" spc="-16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CHIEF </a:t>
            </a:r>
            <a:r>
              <a:rPr sz="2400" spc="-5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COMPLIANT </a:t>
            </a:r>
            <a:r>
              <a:rPr sz="2400" spc="-9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spc="-9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2400" spc="-9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patient’s </a:t>
            </a:r>
            <a:r>
              <a:rPr sz="2400" spc="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chief  </a:t>
            </a:r>
            <a:r>
              <a:rPr sz="2400" spc="1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compliant</a:t>
            </a:r>
            <a:r>
              <a:rPr sz="2400" spc="-24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en-US" sz="2400" spc="-6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8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sz="2400" spc="-1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4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recorded</a:t>
            </a:r>
            <a:r>
              <a:rPr sz="2400" spc="-16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1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2400" spc="-1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1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his/</a:t>
            </a:r>
            <a:r>
              <a:rPr sz="2400" spc="-2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8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her</a:t>
            </a:r>
            <a:r>
              <a:rPr sz="2400" spc="-18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8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2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spc="25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wn</a:t>
            </a:r>
            <a:r>
              <a:rPr sz="2400" spc="2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spc="-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words.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ct val="15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2400" spc="35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sz="2400" spc="-254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sz="2400" spc="-21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21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help</a:t>
            </a:r>
            <a:r>
              <a:rPr sz="2400" spc="-19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1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clinician</a:t>
            </a:r>
            <a:r>
              <a:rPr sz="2400" spc="-21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14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sz="2400" spc="-23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23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spc="-5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identifying</a:t>
            </a:r>
            <a:r>
              <a:rPr sz="2400" spc="-19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9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400" spc="-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29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priorities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4965" algn="just">
              <a:lnSpc>
                <a:spcPct val="150000"/>
              </a:lnSpc>
            </a:pPr>
            <a:r>
              <a:rPr sz="2400" spc="9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400" spc="-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18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8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desires</a:t>
            </a:r>
            <a:r>
              <a:rPr sz="2400" spc="-19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-18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8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400" spc="-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8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patient.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152400"/>
            <a:ext cx="9144000" cy="64504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935355" indent="-342900" algn="just">
              <a:lnSpc>
                <a:spcPct val="15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2400" spc="35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sz="2400" spc="-6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MEDICAL </a:t>
            </a:r>
            <a:r>
              <a:rPr sz="2400" spc="-245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HISTORY- </a:t>
            </a:r>
            <a:r>
              <a:rPr lang="en-US" sz="2400" spc="-13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sz="2400" spc="-13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ull </a:t>
            </a:r>
            <a:r>
              <a:rPr sz="2400" spc="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medical </a:t>
            </a:r>
            <a:r>
              <a:rPr sz="2400" spc="-1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history </a:t>
            </a:r>
            <a:r>
              <a:rPr sz="2400" spc="-2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  </a:t>
            </a:r>
            <a:r>
              <a:rPr sz="2400" spc="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recorded </a:t>
            </a:r>
            <a:r>
              <a:rPr sz="2400" spc="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before</a:t>
            </a:r>
            <a:r>
              <a:rPr sz="2400" spc="-6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orthodontic </a:t>
            </a:r>
            <a:r>
              <a:rPr lang="en-US" sz="24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  <a:r>
              <a:rPr sz="2400" spc="-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marR="506095" indent="-342900" algn="just">
              <a:lnSpc>
                <a:spcPct val="15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2400" spc="35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Few</a:t>
            </a:r>
            <a:r>
              <a:rPr sz="2400" spc="-1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medical</a:t>
            </a:r>
            <a:r>
              <a:rPr sz="2400" spc="-2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conditions</a:t>
            </a:r>
            <a:r>
              <a:rPr sz="2400" spc="-229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contraindicate</a:t>
            </a:r>
            <a:r>
              <a:rPr sz="2400" spc="-2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-8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sz="2400" spc="-204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-1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orthodontic</a:t>
            </a:r>
            <a:r>
              <a:rPr sz="2400" spc="-204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3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appliances</a:t>
            </a:r>
            <a:r>
              <a:rPr lang="en-US" sz="2400" spc="3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1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such</a:t>
            </a:r>
            <a:r>
              <a:rPr lang="en-US" sz="2400" spc="-3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9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as;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indent="-342900" algn="just">
              <a:lnSpc>
                <a:spcPct val="150000"/>
              </a:lnSpc>
              <a:spcBef>
                <a:spcPts val="994"/>
              </a:spcBef>
              <a:buClr>
                <a:srgbClr val="89D0D5"/>
              </a:buClr>
              <a:buSzPct val="79166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Epilepsy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indent="-342900" algn="just">
              <a:lnSpc>
                <a:spcPct val="150000"/>
              </a:lnSpc>
              <a:spcBef>
                <a:spcPts val="1010"/>
              </a:spcBef>
              <a:buClr>
                <a:srgbClr val="89D0D5"/>
              </a:buClr>
              <a:buSzPct val="79166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History </a:t>
            </a:r>
            <a:r>
              <a:rPr sz="2400" spc="1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400" spc="6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blood</a:t>
            </a:r>
            <a:r>
              <a:rPr lang="en-US" sz="2400" spc="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4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dyscrasias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indent="-342900" algn="just">
              <a:lnSpc>
                <a:spcPct val="150000"/>
              </a:lnSpc>
              <a:spcBef>
                <a:spcPts val="1000"/>
              </a:spcBef>
              <a:buClr>
                <a:srgbClr val="89D0D5"/>
              </a:buClr>
              <a:buSzPct val="79166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2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Diabetic</a:t>
            </a:r>
            <a:r>
              <a:rPr lang="en-US" sz="2400" spc="2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4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indent="-342900" algn="just">
              <a:lnSpc>
                <a:spcPct val="150000"/>
              </a:lnSpc>
              <a:spcBef>
                <a:spcPts val="994"/>
              </a:spcBef>
              <a:buClr>
                <a:srgbClr val="89D0D5"/>
              </a:buClr>
              <a:buSzPct val="79166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Rheumatic</a:t>
            </a:r>
            <a:r>
              <a:rPr sz="2400" spc="-24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24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fever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indent="-342900" algn="just">
              <a:lnSpc>
                <a:spcPct val="150000"/>
              </a:lnSpc>
              <a:spcBef>
                <a:spcPts val="1010"/>
              </a:spcBef>
              <a:buClr>
                <a:srgbClr val="89D0D5"/>
              </a:buClr>
              <a:buSzPct val="79166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Cardiac</a:t>
            </a:r>
            <a:r>
              <a:rPr sz="2400" spc="-2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anomalies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indent="-342900" algn="just">
              <a:lnSpc>
                <a:spcPct val="150000"/>
              </a:lnSpc>
              <a:spcBef>
                <a:spcPts val="994"/>
              </a:spcBef>
              <a:buClr>
                <a:srgbClr val="89D0D5"/>
              </a:buClr>
              <a:buSzPct val="79166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Physically</a:t>
            </a:r>
            <a:r>
              <a:rPr sz="2400" spc="-229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400" spc="-1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mentally</a:t>
            </a:r>
            <a:r>
              <a:rPr sz="2400" spc="-2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handicapped</a:t>
            </a:r>
            <a:r>
              <a:rPr sz="2400" spc="-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children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381000"/>
            <a:ext cx="7205980" cy="59375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7940" indent="-343535" algn="just">
              <a:lnSpc>
                <a:spcPct val="15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2400" spc="35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sz="2400" spc="-1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medical</a:t>
            </a:r>
            <a:r>
              <a:rPr sz="2400" spc="-6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history </a:t>
            </a:r>
            <a:r>
              <a:rPr sz="2400" spc="-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should </a:t>
            </a:r>
            <a:r>
              <a:rPr sz="2400" spc="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include </a:t>
            </a:r>
            <a:r>
              <a:rPr sz="2400" spc="-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information  </a:t>
            </a:r>
            <a:r>
              <a:rPr sz="2400" spc="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sz="2400" spc="-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drug</a:t>
            </a:r>
            <a:r>
              <a:rPr sz="2400" spc="-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usage.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marR="1024255" indent="-343535" algn="just">
              <a:lnSpc>
                <a:spcPct val="15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2400" spc="35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sz="2400" spc="-1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1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sz="2400" spc="-1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-1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certain</a:t>
            </a:r>
            <a:r>
              <a:rPr sz="2400" spc="-2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drugs</a:t>
            </a:r>
            <a:r>
              <a:rPr sz="2400" spc="-1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like</a:t>
            </a:r>
            <a:r>
              <a:rPr sz="2400" spc="-2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aspirin</a:t>
            </a:r>
            <a:r>
              <a:rPr sz="2400" spc="-2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may  </a:t>
            </a:r>
            <a:r>
              <a:rPr sz="2400" spc="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impede</a:t>
            </a:r>
            <a:r>
              <a:rPr sz="2400" spc="-6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orthodontic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tooth </a:t>
            </a:r>
            <a:r>
              <a:rPr sz="2400" spc="-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movement.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marR="5080" indent="-343535" algn="just">
              <a:lnSpc>
                <a:spcPct val="15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2400" spc="35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sz="2400" spc="-15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DENTAL </a:t>
            </a:r>
            <a:r>
              <a:rPr sz="2400" spc="-24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HISTORY </a:t>
            </a:r>
            <a:r>
              <a:rPr sz="2400" spc="-2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spc="-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sz="2400" spc="-2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sz="2400" spc="-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includes </a:t>
            </a:r>
            <a:r>
              <a:rPr sz="2400" spc="-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information </a:t>
            </a:r>
            <a:r>
              <a:rPr sz="2400" spc="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sz="2400" spc="-459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 </a:t>
            </a:r>
            <a:r>
              <a:rPr sz="2400" spc="1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age </a:t>
            </a:r>
            <a:r>
              <a:rPr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400" spc="-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eruption </a:t>
            </a:r>
            <a:r>
              <a:rPr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2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deciduous </a:t>
            </a:r>
            <a:r>
              <a:rPr sz="2400" spc="9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400" spc="9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permanent </a:t>
            </a:r>
            <a:r>
              <a:rPr sz="2400" spc="-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teeth,decay,history </a:t>
            </a:r>
            <a:r>
              <a:rPr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400" spc="-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extraction,  </a:t>
            </a:r>
            <a:r>
              <a:rPr sz="2400" spc="-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restoration</a:t>
            </a:r>
            <a:r>
              <a:rPr sz="2400" spc="-229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9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400" spc="-18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8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trauma</a:t>
            </a:r>
            <a:r>
              <a:rPr sz="2400" spc="-19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2400" spc="-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8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dentition.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marR="948690" indent="-343535" algn="just">
              <a:lnSpc>
                <a:spcPct val="150000"/>
              </a:lnSpc>
              <a:spcBef>
                <a:spcPts val="1015"/>
              </a:spcBef>
              <a:tabLst>
                <a:tab pos="354965" algn="l"/>
              </a:tabLst>
            </a:pPr>
            <a:r>
              <a:rPr sz="2400" spc="35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sz="2400" spc="-7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Past</a:t>
            </a:r>
            <a:r>
              <a:rPr sz="2400" spc="-19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dental</a:t>
            </a:r>
            <a:r>
              <a:rPr sz="2400" spc="-18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45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history</a:t>
            </a:r>
            <a:r>
              <a:rPr sz="2400" spc="-215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21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helps</a:t>
            </a:r>
            <a:r>
              <a:rPr sz="2400" spc="-17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1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2400" spc="-1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2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  <a:r>
              <a:rPr sz="2400" spc="-2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  </a:t>
            </a: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 </a:t>
            </a:r>
            <a:r>
              <a:rPr sz="2400" spc="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2400" spc="-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parent’s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attitude </a:t>
            </a:r>
            <a:r>
              <a:rPr sz="2400" spc="-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towards  </a:t>
            </a:r>
            <a:r>
              <a:rPr sz="2400" spc="-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treatment.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228600"/>
            <a:ext cx="7171055" cy="4743606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54965" marR="5080" indent="-342900" algn="just">
              <a:lnSpc>
                <a:spcPct val="150000"/>
              </a:lnSpc>
              <a:spcBef>
                <a:spcPts val="430"/>
              </a:spcBef>
            </a:pPr>
            <a:r>
              <a:rPr sz="2400" spc="38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 </a:t>
            </a:r>
            <a:r>
              <a:rPr sz="2400" spc="-14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PRENATAL </a:t>
            </a:r>
            <a:r>
              <a:rPr sz="2400" spc="-26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HISTORY</a:t>
            </a:r>
            <a:r>
              <a:rPr sz="2400" spc="-26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spc="-2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It</a:t>
            </a:r>
            <a:r>
              <a:rPr sz="2400" spc="-26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include</a:t>
            </a:r>
            <a:r>
              <a:rPr lang="en-US" sz="2400" spc="1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7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information </a:t>
            </a:r>
            <a:r>
              <a:rPr sz="2400" spc="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sz="2400" spc="-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condition of </a:t>
            </a:r>
            <a:r>
              <a:rPr sz="2400" spc="-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 </a:t>
            </a:r>
            <a:r>
              <a:rPr sz="2400" spc="-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mother</a:t>
            </a:r>
            <a:r>
              <a:rPr sz="2400" spc="-2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during</a:t>
            </a:r>
            <a:r>
              <a:rPr sz="2400" spc="-204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pregnancy</a:t>
            </a:r>
            <a:r>
              <a:rPr sz="2400" spc="-1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0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400" spc="-1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204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type  </a:t>
            </a:r>
            <a:r>
              <a:rPr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-2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delivery.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4965" marR="835660" indent="-342900" algn="just">
              <a:lnSpc>
                <a:spcPct val="150000"/>
              </a:lnSpc>
              <a:spcBef>
                <a:spcPts val="1010"/>
              </a:spcBef>
            </a:pPr>
            <a:r>
              <a:rPr sz="2400" spc="38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</a:t>
            </a:r>
            <a:r>
              <a:rPr sz="2400" spc="10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Forceps</a:t>
            </a:r>
            <a:r>
              <a:rPr sz="2400" spc="-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7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delivery</a:t>
            </a:r>
            <a:r>
              <a:rPr lang="en-US" sz="2400" spc="-7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1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predispose</a:t>
            </a:r>
            <a:r>
              <a:rPr sz="2400" spc="-1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sz="2400" spc="-204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9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TMJ  </a:t>
            </a:r>
            <a:r>
              <a:rPr sz="2400" spc="-1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injuries </a:t>
            </a:r>
            <a:r>
              <a:rPr sz="2400" spc="-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that </a:t>
            </a:r>
            <a:r>
              <a:rPr sz="2400" spc="1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 </a:t>
            </a:r>
            <a:r>
              <a:rPr sz="2400" spc="-17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result </a:t>
            </a:r>
            <a:r>
              <a:rPr lang="en-US" sz="2400" spc="-17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mandibular  </a:t>
            </a:r>
            <a:r>
              <a:rPr sz="2400" spc="-5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growth</a:t>
            </a:r>
            <a:r>
              <a:rPr lang="en-US" sz="2400" spc="-5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1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retardation</a:t>
            </a:r>
            <a:r>
              <a:rPr lang="en-US" sz="2400" spc="-4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4965" marR="262255" indent="-342900" algn="just">
              <a:lnSpc>
                <a:spcPct val="150000"/>
              </a:lnSpc>
              <a:spcBef>
                <a:spcPts val="994"/>
              </a:spcBef>
            </a:pPr>
            <a:r>
              <a:rPr sz="2400" spc="38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 </a:t>
            </a:r>
            <a:r>
              <a:rPr sz="2400" spc="-1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Drugs </a:t>
            </a:r>
            <a:r>
              <a:rPr sz="2400" spc="-1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like </a:t>
            </a:r>
            <a:r>
              <a:rPr sz="24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thalidomide </a:t>
            </a:r>
            <a:r>
              <a:rPr sz="2400" spc="-114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sz="2400" spc="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affectation  </a:t>
            </a:r>
            <a:r>
              <a:rPr sz="2400" spc="-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sz="2400" spc="-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some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infection </a:t>
            </a:r>
            <a:r>
              <a:rPr sz="2400" spc="-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during</a:t>
            </a:r>
            <a:r>
              <a:rPr sz="2400" spc="-6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pregnancy  </a:t>
            </a:r>
            <a:r>
              <a:rPr sz="2400" spc="-1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like </a:t>
            </a:r>
            <a:r>
              <a:rPr sz="2400" spc="-5" dirty="0">
                <a:solidFill>
                  <a:srgbClr val="EFD37E"/>
                </a:solidFill>
                <a:latin typeface="Times New Roman" pitchFamily="18" charset="0"/>
                <a:cs typeface="Times New Roman" pitchFamily="18" charset="0"/>
              </a:rPr>
              <a:t>german </a:t>
            </a:r>
            <a:r>
              <a:rPr sz="2400" spc="-10" dirty="0">
                <a:solidFill>
                  <a:srgbClr val="EFD37E"/>
                </a:solidFill>
                <a:latin typeface="Times New Roman" pitchFamily="18" charset="0"/>
                <a:cs typeface="Times New Roman" pitchFamily="18" charset="0"/>
              </a:rPr>
              <a:t>measles </a:t>
            </a:r>
            <a:r>
              <a:rPr sz="2400" spc="1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 </a:t>
            </a:r>
            <a:r>
              <a:rPr sz="2400" spc="-204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results </a:t>
            </a:r>
            <a:r>
              <a:rPr lang="en-US" sz="2400" spc="-20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3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  </a:t>
            </a:r>
            <a:r>
              <a:rPr sz="2400" spc="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congenital </a:t>
            </a:r>
            <a:r>
              <a:rPr sz="2400" spc="-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deformities </a:t>
            </a:r>
            <a:r>
              <a:rPr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-5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child.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4876800"/>
            <a:ext cx="6096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228600"/>
            <a:ext cx="7840980" cy="3318857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355600" marR="749935" indent="-342900" algn="just">
              <a:spcBef>
                <a:spcPts val="840"/>
              </a:spcBef>
            </a:pPr>
            <a:r>
              <a:rPr sz="2400" spc="459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 </a:t>
            </a:r>
            <a:r>
              <a:rPr sz="2400" spc="-240" dirty="0">
                <a:solidFill>
                  <a:srgbClr val="B68E15"/>
                </a:solidFill>
                <a:latin typeface="Times New Roman" pitchFamily="18" charset="0"/>
                <a:cs typeface="Times New Roman" pitchFamily="18" charset="0"/>
              </a:rPr>
              <a:t>POST </a:t>
            </a:r>
            <a:r>
              <a:rPr sz="2400" spc="-114" dirty="0">
                <a:solidFill>
                  <a:srgbClr val="B68E15"/>
                </a:solidFill>
                <a:latin typeface="Times New Roman" pitchFamily="18" charset="0"/>
                <a:cs typeface="Times New Roman" pitchFamily="18" charset="0"/>
              </a:rPr>
              <a:t>NATAL </a:t>
            </a:r>
            <a:r>
              <a:rPr sz="2400" spc="-305">
                <a:solidFill>
                  <a:srgbClr val="B68E15"/>
                </a:solidFill>
                <a:latin typeface="Times New Roman" pitchFamily="18" charset="0"/>
                <a:cs typeface="Times New Roman" pitchFamily="18" charset="0"/>
              </a:rPr>
              <a:t>HISTORY </a:t>
            </a:r>
            <a:r>
              <a:rPr lang="en-US" sz="2400" spc="-26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–It  </a:t>
            </a:r>
            <a:r>
              <a:rPr sz="2400" spc="-3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includes  </a:t>
            </a:r>
            <a:r>
              <a:rPr sz="2400" spc="-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sz="2400" spc="-229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sz="2400" spc="-2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2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type</a:t>
            </a:r>
            <a:r>
              <a:rPr sz="2400" spc="-2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-2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feeding,  </a:t>
            </a:r>
            <a:r>
              <a:rPr sz="2400" spc="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presence </a:t>
            </a:r>
            <a:r>
              <a:rPr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400" spc="-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habits </a:t>
            </a:r>
            <a:r>
              <a:rPr sz="2400" spc="114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2400" spc="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sz="2400" spc="-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 </a:t>
            </a:r>
            <a:r>
              <a:rPr sz="2400" spc="-1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milestones </a:t>
            </a:r>
            <a:r>
              <a:rPr sz="2400" spc="1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400" spc="-7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normal</a:t>
            </a:r>
            <a:r>
              <a:rPr lang="en-US" sz="2400" spc="-7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9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development.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marR="67310" indent="-342900" algn="just">
              <a:spcBef>
                <a:spcPts val="994"/>
              </a:spcBef>
            </a:pPr>
            <a:r>
              <a:rPr sz="2400" spc="459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 </a:t>
            </a:r>
            <a:r>
              <a:rPr sz="2400" spc="-145" dirty="0">
                <a:solidFill>
                  <a:srgbClr val="E6B729"/>
                </a:solidFill>
                <a:latin typeface="Times New Roman" pitchFamily="18" charset="0"/>
                <a:cs typeface="Times New Roman" pitchFamily="18" charset="0"/>
              </a:rPr>
              <a:t>FAMILY </a:t>
            </a:r>
            <a:r>
              <a:rPr sz="2400" spc="-315" dirty="0">
                <a:solidFill>
                  <a:srgbClr val="E6B729"/>
                </a:solidFill>
                <a:latin typeface="Times New Roman" pitchFamily="18" charset="0"/>
                <a:cs typeface="Times New Roman" pitchFamily="18" charset="0"/>
              </a:rPr>
              <a:t>HISTORY- </a:t>
            </a:r>
            <a:r>
              <a:rPr sz="2400" spc="-8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class </a:t>
            </a:r>
            <a:r>
              <a:rPr lang="en-US" sz="2400" spc="-18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sz="2400" spc="-18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spc="-18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8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class</a:t>
            </a:r>
            <a:r>
              <a:rPr lang="en-US" sz="2400" spc="-18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sz="2400" spc="-18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spc="-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malocclusions </a:t>
            </a:r>
            <a:r>
              <a:rPr sz="2400" spc="114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2400" spc="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congenital  </a:t>
            </a:r>
            <a:r>
              <a:rPr sz="2400" spc="-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conditions</a:t>
            </a:r>
            <a:r>
              <a:rPr sz="2400" spc="-2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such</a:t>
            </a:r>
            <a:r>
              <a:rPr sz="2400" spc="-229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sz="2400" spc="-2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clefts</a:t>
            </a:r>
            <a:r>
              <a:rPr sz="2400" spc="-2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-2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lip</a:t>
            </a:r>
            <a:r>
              <a:rPr sz="2400" spc="-2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sz="2400" spc="-2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palate  </a:t>
            </a:r>
            <a:r>
              <a:rPr sz="2400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sz="2400" spc="-2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inherited.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marR="5080" indent="-342900" algn="just">
              <a:spcBef>
                <a:spcPts val="994"/>
              </a:spcBef>
            </a:pPr>
            <a:r>
              <a:rPr sz="2400" spc="459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 </a:t>
            </a:r>
            <a:r>
              <a:rPr sz="2400" spc="-13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Family </a:t>
            </a:r>
            <a:r>
              <a:rPr lang="en-US" sz="2400" spc="-13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9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history </a:t>
            </a:r>
            <a:r>
              <a:rPr lang="en-US" sz="2400" spc="-19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8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should </a:t>
            </a:r>
            <a:r>
              <a:rPr lang="en-US" sz="2400" spc="-8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record </a:t>
            </a:r>
            <a:r>
              <a:rPr lang="en-US" sz="2400" spc="1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7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details </a:t>
            </a:r>
            <a:r>
              <a:rPr lang="en-US" sz="2400" spc="-7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  </a:t>
            </a:r>
            <a:r>
              <a:rPr sz="2400" spc="-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malocclusion </a:t>
            </a:r>
            <a:r>
              <a:rPr lang="en-US" sz="24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4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existing </a:t>
            </a:r>
            <a:r>
              <a:rPr sz="2400" spc="-15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2400" spc="-15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7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en-US" sz="2400" spc="-7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spc="-66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7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members</a:t>
            </a:r>
            <a:r>
              <a:rPr lang="en-US" sz="2400" spc="-7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7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spc="1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400" spc="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484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48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1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family.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0"/>
            <a:ext cx="8102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304800"/>
            <a:ext cx="578548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45">
                <a:latin typeface="Times New Roman" pitchFamily="18" charset="0"/>
                <a:cs typeface="Times New Roman" pitchFamily="18" charset="0"/>
              </a:rPr>
              <a:t>GENERAL</a:t>
            </a:r>
            <a:r>
              <a:rPr sz="3200" spc="-35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35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215" smtClean="0">
                <a:latin typeface="Times New Roman" pitchFamily="18" charset="0"/>
                <a:cs typeface="Times New Roman" pitchFamily="18" charset="0"/>
              </a:rPr>
              <a:t>EXAMIATION</a:t>
            </a:r>
            <a:endParaRPr sz="3200" spc="-215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990600"/>
            <a:ext cx="6061075" cy="58092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5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2400" spc="35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sz="2400" spc="-5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Height </a:t>
            </a:r>
            <a:r>
              <a:rPr sz="2400" spc="9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2400" spc="-55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weight</a:t>
            </a:r>
            <a:r>
              <a:rPr sz="2400" spc="-5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spc="-5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2400" spc="-5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hey </a:t>
            </a: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provide </a:t>
            </a:r>
            <a:r>
              <a:rPr sz="2400" spc="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clue  </a:t>
            </a:r>
            <a:r>
              <a:rPr sz="24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sz="2400" spc="-204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1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physical</a:t>
            </a:r>
            <a:r>
              <a:rPr sz="2400" spc="-2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growth</a:t>
            </a:r>
            <a:r>
              <a:rPr sz="2400" spc="-1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400" spc="-1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maturation  </a:t>
            </a:r>
            <a:r>
              <a:rPr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3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marR="788670" indent="-342900" algn="just">
              <a:lnSpc>
                <a:spcPct val="15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2400" spc="35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sz="2400" spc="-3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Gait</a:t>
            </a:r>
            <a:r>
              <a:rPr sz="2400" spc="-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-(way </a:t>
            </a:r>
            <a:r>
              <a:rPr sz="2400" spc="1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sz="2400" spc="-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person </a:t>
            </a:r>
            <a:r>
              <a:rPr sz="2400" spc="-1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walks</a:t>
            </a:r>
            <a:r>
              <a:rPr sz="2400" spc="-12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US" sz="2400" spc="-5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spc="-5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bnormalities </a:t>
            </a:r>
            <a:r>
              <a:rPr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400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gait are </a:t>
            </a:r>
            <a:r>
              <a:rPr sz="2400" spc="-1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usually  </a:t>
            </a:r>
            <a:r>
              <a:rPr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associated </a:t>
            </a:r>
            <a:r>
              <a:rPr sz="2400" spc="-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sz="2400" spc="-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neuromuscular  </a:t>
            </a:r>
            <a:r>
              <a:rPr sz="2400" spc="-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disorders</a:t>
            </a:r>
            <a:r>
              <a:rPr sz="2400" spc="-2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sz="2400" spc="-204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may</a:t>
            </a:r>
            <a:r>
              <a:rPr sz="2400" spc="-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sz="2400" spc="-229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spc="-1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dental  </a:t>
            </a:r>
            <a:r>
              <a:rPr sz="2400" spc="-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correlation.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marR="593090" indent="-342900" algn="just">
              <a:lnSpc>
                <a:spcPct val="15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2400" spc="35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sz="2400" spc="-8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Posture</a:t>
            </a:r>
            <a:r>
              <a:rPr sz="2400" spc="-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-(way </a:t>
            </a:r>
            <a:r>
              <a:rPr sz="2400" spc="1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sz="2400" spc="-5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person  </a:t>
            </a:r>
            <a:r>
              <a:rPr sz="2400" spc="-5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stands)</a:t>
            </a:r>
            <a:r>
              <a:rPr lang="en-US" sz="2400" spc="-5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spc="-5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bnormal </a:t>
            </a:r>
            <a:r>
              <a:rPr sz="2400" spc="-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postures </a:t>
            </a:r>
            <a:r>
              <a:rPr sz="2400" spc="1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  </a:t>
            </a:r>
            <a:r>
              <a:rPr sz="2400" spc="-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predispose</a:t>
            </a:r>
            <a:r>
              <a:rPr sz="2400" spc="-1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sz="2400" spc="-1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malocclusion</a:t>
            </a:r>
            <a:r>
              <a:rPr sz="2400" spc="-2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due</a:t>
            </a:r>
            <a:r>
              <a:rPr sz="2400" spc="-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  </a:t>
            </a:r>
            <a:r>
              <a:rPr sz="2400" spc="-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alteration </a:t>
            </a:r>
            <a:r>
              <a:rPr sz="2400" spc="-1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sz="2400" spc="-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maxillo-mandibular  </a:t>
            </a:r>
            <a:r>
              <a:rPr sz="2400" spc="-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relationship.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7400" y="228600"/>
            <a:ext cx="537337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65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  <a:r>
              <a:rPr sz="3200" spc="-3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3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build</a:t>
            </a:r>
            <a:r>
              <a:rPr lang="en-US" sz="3200" spc="-13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3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sz="3200" spc="-13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physique)</a:t>
            </a:r>
            <a:endParaRPr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457200" y="1066800"/>
            <a:ext cx="8458200" cy="32233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6565" marR="416559" indent="-342900" algn="just">
              <a:lnSpc>
                <a:spcPct val="200000"/>
              </a:lnSpc>
              <a:spcBef>
                <a:spcPts val="95"/>
              </a:spcBef>
            </a:pPr>
            <a:r>
              <a:rPr sz="2400" spc="38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</a:t>
            </a:r>
            <a:r>
              <a:rPr sz="2400" spc="9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5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spc="-65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spc="-65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spc="-65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esthetic-</a:t>
            </a:r>
            <a:r>
              <a:rPr sz="2400" spc="-65" smtClean="0">
                <a:latin typeface="Times New Roman" pitchFamily="18" charset="0"/>
                <a:cs typeface="Times New Roman" pitchFamily="18" charset="0"/>
              </a:rPr>
              <a:t>thin</a:t>
            </a:r>
            <a:r>
              <a:rPr sz="2400" spc="-18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5" dirty="0">
                <a:latin typeface="Times New Roman" pitchFamily="18" charset="0"/>
                <a:cs typeface="Times New Roman" pitchFamily="18" charset="0"/>
              </a:rPr>
              <a:t>physique</a:t>
            </a:r>
            <a:r>
              <a:rPr sz="2400" spc="-2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05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400" spc="-2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70" dirty="0">
                <a:latin typeface="Times New Roman" pitchFamily="18" charset="0"/>
                <a:cs typeface="Times New Roman" pitchFamily="18" charset="0"/>
              </a:rPr>
              <a:t>narrow  </a:t>
            </a:r>
            <a:r>
              <a:rPr sz="2400" spc="15" dirty="0">
                <a:latin typeface="Times New Roman" pitchFamily="18" charset="0"/>
                <a:cs typeface="Times New Roman" pitchFamily="18" charset="0"/>
              </a:rPr>
              <a:t>dental</a:t>
            </a:r>
            <a:r>
              <a:rPr sz="2400" spc="-2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0" dirty="0">
                <a:latin typeface="Times New Roman" pitchFamily="18" charset="0"/>
                <a:cs typeface="Times New Roman" pitchFamily="18" charset="0"/>
              </a:rPr>
              <a:t>arches.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456565" marR="784860" indent="-342900" algn="just">
              <a:lnSpc>
                <a:spcPct val="200000"/>
              </a:lnSpc>
              <a:spcBef>
                <a:spcPts val="1000"/>
              </a:spcBef>
            </a:pPr>
            <a:r>
              <a:rPr sz="2400" spc="38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 </a:t>
            </a:r>
            <a:r>
              <a:rPr sz="2400" spc="-55" smtClean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2400" spc="-55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sz="2400" spc="-55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lethoric</a:t>
            </a:r>
            <a:r>
              <a:rPr sz="2400" spc="-55" smtClean="0">
                <a:latin typeface="Times New Roman" pitchFamily="18" charset="0"/>
                <a:cs typeface="Times New Roman" pitchFamily="18" charset="0"/>
              </a:rPr>
              <a:t>-obese </a:t>
            </a:r>
            <a:r>
              <a:rPr sz="2400" spc="-100">
                <a:latin typeface="Times New Roman" pitchFamily="18" charset="0"/>
                <a:cs typeface="Times New Roman" pitchFamily="18" charset="0"/>
              </a:rPr>
              <a:t>with </a:t>
            </a:r>
            <a:r>
              <a:rPr sz="2400" spc="-15" smtClean="0">
                <a:latin typeface="Times New Roman" pitchFamily="18" charset="0"/>
                <a:cs typeface="Times New Roman" pitchFamily="18" charset="0"/>
              </a:rPr>
              <a:t>large</a:t>
            </a:r>
            <a:r>
              <a:rPr lang="en-US" sz="24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74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0" dirty="0">
                <a:latin typeface="Times New Roman" pitchFamily="18" charset="0"/>
                <a:cs typeface="Times New Roman" pitchFamily="18" charset="0"/>
              </a:rPr>
              <a:t>square  </a:t>
            </a:r>
            <a:r>
              <a:rPr sz="2400" spc="15" dirty="0">
                <a:latin typeface="Times New Roman" pitchFamily="18" charset="0"/>
                <a:cs typeface="Times New Roman" pitchFamily="18" charset="0"/>
              </a:rPr>
              <a:t>dental</a:t>
            </a:r>
            <a:r>
              <a:rPr sz="2400" spc="-2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arches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456565" marR="5080" indent="-342900" algn="just">
              <a:lnSpc>
                <a:spcPct val="200000"/>
              </a:lnSpc>
              <a:spcBef>
                <a:spcPts val="994"/>
              </a:spcBef>
            </a:pPr>
            <a:r>
              <a:rPr sz="2400" spc="380" smtClean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</a:t>
            </a:r>
            <a:r>
              <a:rPr sz="2400" spc="-315" smtClean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0" smtClean="0"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en-US" sz="2400" spc="-6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spc="-6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thletic</a:t>
            </a:r>
            <a:r>
              <a:rPr sz="2400" spc="-60" smtClean="0">
                <a:latin typeface="Times New Roman" pitchFamily="18" charset="0"/>
                <a:cs typeface="Times New Roman" pitchFamily="18" charset="0"/>
              </a:rPr>
              <a:t>-normally </a:t>
            </a:r>
            <a:r>
              <a:rPr sz="2400" spc="-125" dirty="0">
                <a:latin typeface="Times New Roman" pitchFamily="18" charset="0"/>
                <a:cs typeface="Times New Roman" pitchFamily="18" charset="0"/>
              </a:rPr>
              <a:t>built, </a:t>
            </a:r>
            <a:r>
              <a:rPr sz="2400" spc="-80" dirty="0">
                <a:latin typeface="Times New Roman" pitchFamily="18" charset="0"/>
                <a:cs typeface="Times New Roman" pitchFamily="18" charset="0"/>
              </a:rPr>
              <a:t>neither </a:t>
            </a:r>
            <a:r>
              <a:rPr sz="2400" spc="-125" dirty="0">
                <a:latin typeface="Times New Roman" pitchFamily="18" charset="0"/>
                <a:cs typeface="Times New Roman" pitchFamily="18" charset="0"/>
              </a:rPr>
              <a:t>thin </a:t>
            </a:r>
            <a:r>
              <a:rPr sz="2400" spc="-305" dirty="0">
                <a:latin typeface="Times New Roman" pitchFamily="18" charset="0"/>
                <a:cs typeface="Times New Roman" pitchFamily="18" charset="0"/>
              </a:rPr>
              <a:t>nor 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obese. </a:t>
            </a:r>
            <a:r>
              <a:rPr sz="2400" spc="-65" dirty="0">
                <a:latin typeface="Times New Roman" pitchFamily="18" charset="0"/>
                <a:cs typeface="Times New Roman" pitchFamily="18" charset="0"/>
              </a:rPr>
              <a:t>normal </a:t>
            </a:r>
            <a:r>
              <a:rPr sz="2400" spc="-110">
                <a:latin typeface="Times New Roman" pitchFamily="18" charset="0"/>
                <a:cs typeface="Times New Roman" pitchFamily="18" charset="0"/>
              </a:rPr>
              <a:t>sized </a:t>
            </a:r>
            <a:r>
              <a:rPr lang="en-US" sz="2400" spc="-11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sz="2400" spc="15" smtClean="0">
                <a:latin typeface="Times New Roman" pitchFamily="18" charset="0"/>
                <a:cs typeface="Times New Roman" pitchFamily="18" charset="0"/>
              </a:rPr>
              <a:t>dental</a:t>
            </a:r>
            <a:r>
              <a:rPr sz="2400" spc="-61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0" dirty="0">
                <a:latin typeface="Times New Roman" pitchFamily="18" charset="0"/>
                <a:cs typeface="Times New Roman" pitchFamily="18" charset="0"/>
              </a:rPr>
              <a:t>arches.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381000"/>
            <a:ext cx="6678930" cy="1401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sz="3200" spc="-254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SHELDEON</a:t>
            </a:r>
            <a:r>
              <a:rPr sz="3200" spc="-37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37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265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CLASSIFICATION  </a:t>
            </a:r>
            <a:r>
              <a:rPr sz="3200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3200" spc="-8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  <a:r>
              <a:rPr sz="3200" spc="-59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409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BUILD</a:t>
            </a:r>
            <a:endParaRPr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609600" y="1600200"/>
            <a:ext cx="8077200" cy="2294474"/>
          </a:xfrm>
          <a:prstGeom prst="rect">
            <a:avLst/>
          </a:prstGeom>
        </p:spPr>
        <p:txBody>
          <a:bodyPr vert="horz" wrap="square" lIns="0" tIns="372364" rIns="0" bIns="0" rtlCol="0">
            <a:spAutoFit/>
          </a:bodyPr>
          <a:lstStyle/>
          <a:p>
            <a:pPr marL="1032510" marR="5080" indent="-342900" algn="just">
              <a:lnSpc>
                <a:spcPct val="150000"/>
              </a:lnSpc>
              <a:spcBef>
                <a:spcPts val="100"/>
              </a:spcBef>
              <a:buNone/>
            </a:pPr>
            <a:r>
              <a:rPr sz="2400" spc="-95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80" smtClean="0">
                <a:latin typeface="Times New Roman" pitchFamily="18" charset="0"/>
                <a:cs typeface="Times New Roman" pitchFamily="18" charset="0"/>
              </a:rPr>
              <a:t>A)</a:t>
            </a:r>
            <a:r>
              <a:rPr sz="2400" spc="-8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ECTOMORPHIC</a:t>
            </a:r>
            <a:r>
              <a:rPr sz="2400" spc="-8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spc="-8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400" spc="-80" smtClean="0">
                <a:latin typeface="Times New Roman" pitchFamily="18" charset="0"/>
                <a:cs typeface="Times New Roman" pitchFamily="18" charset="0"/>
              </a:rPr>
              <a:t>all</a:t>
            </a:r>
            <a:r>
              <a:rPr sz="2400" spc="-21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14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400" spc="-2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10" dirty="0">
                <a:latin typeface="Times New Roman" pitchFamily="18" charset="0"/>
                <a:cs typeface="Times New Roman" pitchFamily="18" charset="0"/>
              </a:rPr>
              <a:t>thin  </a:t>
            </a:r>
            <a:r>
              <a:rPr sz="2400" spc="-60" dirty="0">
                <a:latin typeface="Times New Roman" pitchFamily="18" charset="0"/>
                <a:cs typeface="Times New Roman" pitchFamily="18" charset="0"/>
              </a:rPr>
              <a:t>physique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1032510" marR="472440" algn="just">
              <a:lnSpc>
                <a:spcPct val="150000"/>
              </a:lnSpc>
              <a:spcBef>
                <a:spcPts val="994"/>
              </a:spcBef>
              <a:buNone/>
            </a:pPr>
            <a:r>
              <a:rPr lang="en-US" sz="2400" spc="409" dirty="0" smtClean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0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sz="2400" spc="-300">
                <a:latin typeface="Times New Roman" pitchFamily="18" charset="0"/>
                <a:cs typeface="Times New Roman" pitchFamily="18" charset="0"/>
              </a:rPr>
              <a:t>)</a:t>
            </a:r>
            <a:r>
              <a:rPr sz="2400" spc="-735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7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MESOMORPHIC</a:t>
            </a:r>
            <a:r>
              <a:rPr sz="2400" spc="-7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spc="-7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spc="-70" smtClean="0">
                <a:latin typeface="Times New Roman" pitchFamily="18" charset="0"/>
                <a:cs typeface="Times New Roman" pitchFamily="18" charset="0"/>
              </a:rPr>
              <a:t>verage</a:t>
            </a:r>
            <a:r>
              <a:rPr lang="en-US" sz="2400" spc="-70" dirty="0" smtClean="0">
                <a:latin typeface="Times New Roman" pitchFamily="18" charset="0"/>
                <a:cs typeface="Times New Roman" pitchFamily="18" charset="0"/>
              </a:rPr>
              <a:t>  physique</a:t>
            </a:r>
          </a:p>
          <a:p>
            <a:pPr marL="1032510" marR="472440" algn="just">
              <a:lnSpc>
                <a:spcPct val="150000"/>
              </a:lnSpc>
              <a:spcBef>
                <a:spcPts val="994"/>
              </a:spcBef>
              <a:buNone/>
            </a:pPr>
            <a:r>
              <a:rPr lang="en-US" sz="2400" spc="-70" dirty="0" smtClean="0">
                <a:latin typeface="Times New Roman" pitchFamily="18" charset="0"/>
                <a:cs typeface="Times New Roman" pitchFamily="18" charset="0"/>
              </a:rPr>
              <a:t> C)</a:t>
            </a:r>
            <a:r>
              <a:rPr lang="en-US" sz="2400" spc="-7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ENDOMORPHIC</a:t>
            </a:r>
            <a:r>
              <a:rPr lang="en-US" sz="2400" spc="-70" dirty="0" smtClean="0">
                <a:latin typeface="Times New Roman" pitchFamily="18" charset="0"/>
                <a:cs typeface="Times New Roman" pitchFamily="18" charset="0"/>
              </a:rPr>
              <a:t>-Short and obese physique.</a:t>
            </a:r>
          </a:p>
        </p:txBody>
      </p:sp>
      <p:sp>
        <p:nvSpPr>
          <p:cNvPr id="4" name="object 3"/>
          <p:cNvSpPr txBox="1">
            <a:spLocks/>
          </p:cNvSpPr>
          <p:nvPr/>
        </p:nvSpPr>
        <p:spPr>
          <a:xfrm>
            <a:off x="685800" y="3581400"/>
            <a:ext cx="7848600" cy="745332"/>
          </a:xfrm>
          <a:prstGeom prst="rect">
            <a:avLst/>
          </a:prstGeom>
        </p:spPr>
        <p:txBody>
          <a:bodyPr vert="horz" wrap="square" lIns="0" tIns="372364" rIns="0" bIns="0" rtlCol="0">
            <a:spAutoFit/>
          </a:bodyPr>
          <a:lstStyle/>
          <a:p>
            <a:pPr marL="103251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en-US" sz="2400" b="0" i="0" u="none" strike="noStrike" kern="1200" cap="none" spc="-72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962400"/>
            <a:ext cx="7924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25617" y="1458435"/>
            <a:ext cx="6945086" cy="82731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232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527914"/>
              </p:ext>
            </p:extLst>
          </p:nvPr>
        </p:nvGraphicFramePr>
        <p:xfrm>
          <a:off x="1953905" y="2645769"/>
          <a:ext cx="6096000" cy="233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83547805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5220614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2827659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CORE AREAS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DOMAIN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CATEGORY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0390087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ESSENTIAL DIAGNOSTIC</a:t>
                      </a:r>
                      <a:r>
                        <a:rPr lang="en-US" sz="1400" baseline="0" dirty="0" smtClean="0"/>
                        <a:t> AID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AFFECTIVE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DESIRE TO KNOW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282191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CASE HISTORY</a:t>
                      </a:r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COGNITIVE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MUST KNOW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4517178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ORTHODONTIC STUDY</a:t>
                      </a:r>
                      <a:r>
                        <a:rPr lang="en-US" sz="1400" baseline="0" dirty="0" smtClean="0"/>
                        <a:t> MODELS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PSYCHOMOTOR</a:t>
                      </a:r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NICE</a:t>
                      </a:r>
                      <a:r>
                        <a:rPr lang="en-US" sz="1400" baseline="0" dirty="0" smtClean="0"/>
                        <a:t> TO </a:t>
                      </a:r>
                      <a:r>
                        <a:rPr lang="en-US" sz="1400" dirty="0" smtClean="0"/>
                        <a:t> KNOW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855685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DIAGNOSTIC SET UP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PSYCHOMOTOR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NICE TO KNOW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837034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RECENT ADVANCES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AFFECTIVE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DESIRE TO  KNOW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54817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893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9644" y="555701"/>
            <a:ext cx="593153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EXTRA </a:t>
            </a:r>
            <a:r>
              <a:rPr sz="3200" spc="-4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ORAL</a:t>
            </a:r>
            <a:r>
              <a:rPr sz="3200" spc="-3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7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EXAMINATION</a:t>
            </a:r>
            <a:endParaRPr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9644" y="1447800"/>
            <a:ext cx="6069330" cy="4362092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867410" algn="just">
              <a:lnSpc>
                <a:spcPct val="150000"/>
              </a:lnSpc>
              <a:spcBef>
                <a:spcPts val="775"/>
              </a:spcBef>
            </a:pPr>
            <a:r>
              <a:rPr sz="2400" spc="-17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SHAPE </a:t>
            </a:r>
            <a:r>
              <a:rPr sz="2400" spc="-15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400" spc="-33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400" spc="-33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spc="-385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75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HEAD:</a:t>
            </a:r>
            <a:endParaRPr sz="2400" smtClean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4965" marR="5080" indent="-342900" algn="just">
              <a:lnSpc>
                <a:spcPct val="150000"/>
              </a:lnSpc>
              <a:spcBef>
                <a:spcPts val="1035"/>
              </a:spcBef>
            </a:pPr>
            <a:r>
              <a:rPr sz="2400" spc="380" smtClean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 </a:t>
            </a:r>
            <a:r>
              <a:rPr sz="2400" spc="-4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sz="2400" spc="-4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MESOCEPHALIC</a:t>
            </a:r>
            <a:r>
              <a:rPr sz="2400" spc="-4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-average</a:t>
            </a:r>
            <a:r>
              <a:rPr sz="2400" spc="-37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1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shape  </a:t>
            </a:r>
            <a:r>
              <a:rPr sz="2400" spc="1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400" spc="-22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22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4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head.</a:t>
            </a:r>
            <a:r>
              <a:rPr sz="2400" spc="-19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14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posses</a:t>
            </a:r>
            <a:r>
              <a:rPr sz="2400" spc="-2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normal</a:t>
            </a:r>
            <a:r>
              <a:rPr sz="2400" spc="-21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dental  </a:t>
            </a:r>
            <a:r>
              <a:rPr sz="2400" spc="-1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arches</a:t>
            </a:r>
            <a:r>
              <a:rPr lang="en-US" sz="2400" spc="-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400" smtClean="0">
              <a:latin typeface="Times New Roman" pitchFamily="18" charset="0"/>
              <a:cs typeface="Times New Roman" pitchFamily="18" charset="0"/>
            </a:endParaRPr>
          </a:p>
          <a:p>
            <a:pPr marL="354965" marR="293370" indent="-342900" algn="just">
              <a:lnSpc>
                <a:spcPct val="150000"/>
              </a:lnSpc>
              <a:spcBef>
                <a:spcPts val="1000"/>
              </a:spcBef>
            </a:pPr>
            <a:r>
              <a:rPr sz="2400" spc="380" smtClean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 </a:t>
            </a:r>
            <a:r>
              <a:rPr sz="2400" spc="-7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sz="2400" spc="-75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DOLICOCEPHALIC</a:t>
            </a:r>
            <a:r>
              <a:rPr sz="2400" spc="-7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-long </a:t>
            </a:r>
            <a:r>
              <a:rPr sz="2400" spc="10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  </a:t>
            </a:r>
            <a:r>
              <a:rPr sz="2400" spc="-6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narrow </a:t>
            </a:r>
            <a:r>
              <a:rPr sz="2400" spc="114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head </a:t>
            </a:r>
            <a:r>
              <a:rPr sz="2400" spc="-23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sz="2400" spc="-15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They </a:t>
            </a:r>
            <a:r>
              <a:rPr sz="2400" spc="5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sz="2400" spc="-72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7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sz="2400" spc="-6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narrow  </a:t>
            </a:r>
            <a:r>
              <a:rPr sz="2400" spc="1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dental</a:t>
            </a:r>
            <a:r>
              <a:rPr sz="2400" spc="-21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arches</a:t>
            </a:r>
            <a:r>
              <a:rPr lang="en-US" sz="2400" spc="-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400" smtClean="0">
              <a:latin typeface="Times New Roman" pitchFamily="18" charset="0"/>
              <a:cs typeface="Times New Roman" pitchFamily="18" charset="0"/>
            </a:endParaRPr>
          </a:p>
          <a:p>
            <a:pPr marL="354965" marR="207645" indent="-342900" algn="just">
              <a:lnSpc>
                <a:spcPct val="150000"/>
              </a:lnSpc>
              <a:spcBef>
                <a:spcPts val="985"/>
              </a:spcBef>
              <a:tabLst>
                <a:tab pos="1329690" algn="l"/>
              </a:tabLst>
            </a:pPr>
            <a:r>
              <a:rPr sz="2400" spc="380" smtClean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 </a:t>
            </a:r>
            <a:r>
              <a:rPr sz="2400" spc="-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C)</a:t>
            </a:r>
            <a:r>
              <a:rPr sz="2400" spc="-4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BRACHYCEPHALIC</a:t>
            </a:r>
            <a:r>
              <a:rPr sz="2400" spc="-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-broad </a:t>
            </a:r>
            <a:r>
              <a:rPr sz="2400" spc="1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  </a:t>
            </a:r>
            <a:r>
              <a:rPr sz="2400" spc="-16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short</a:t>
            </a:r>
            <a:r>
              <a:rPr lang="en-US" sz="2400" spc="-1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sz="2400" spc="4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head</a:t>
            </a:r>
            <a:r>
              <a:rPr lang="en-US" sz="2400" spc="4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sz="2400" spc="4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6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broad</a:t>
            </a:r>
            <a:r>
              <a:rPr lang="en-US" sz="2400" spc="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72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dental </a:t>
            </a:r>
            <a:r>
              <a:rPr sz="2400" spc="-1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arches</a:t>
            </a:r>
            <a:r>
              <a:rPr lang="en-US" sz="2400" spc="-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2"/>
          <p:cNvSpPr/>
          <p:nvPr/>
        </p:nvSpPr>
        <p:spPr>
          <a:xfrm>
            <a:off x="7162800" y="1600200"/>
            <a:ext cx="1676400" cy="1716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/>
          <p:nvPr/>
        </p:nvSpPr>
        <p:spPr>
          <a:xfrm>
            <a:off x="7086600" y="3505200"/>
            <a:ext cx="2057400" cy="1502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4800600" y="5257800"/>
            <a:ext cx="2209800" cy="144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381000"/>
            <a:ext cx="7301865" cy="2742417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423795" algn="just">
              <a:lnSpc>
                <a:spcPct val="150000"/>
              </a:lnSpc>
              <a:spcBef>
                <a:spcPts val="1105"/>
              </a:spcBef>
            </a:pPr>
            <a:r>
              <a:rPr sz="2400" spc="-9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FACIAL</a:t>
            </a:r>
            <a:r>
              <a:rPr lang="en-US" sz="2400" spc="-9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spc="-27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FORM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marR="194945" indent="-342900" algn="just">
              <a:lnSpc>
                <a:spcPct val="150000"/>
              </a:lnSpc>
              <a:spcBef>
                <a:spcPts val="1010"/>
              </a:spcBef>
            </a:pPr>
            <a:r>
              <a:rPr sz="2400" spc="-2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sz="2400" spc="-25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MESOPROSOPIC</a:t>
            </a:r>
            <a:r>
              <a:rPr sz="2400" spc="-2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-average</a:t>
            </a:r>
            <a:r>
              <a:rPr sz="2400" spc="-33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56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sz="2400" spc="-8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normal </a:t>
            </a:r>
            <a:r>
              <a:rPr sz="2400" spc="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face</a:t>
            </a:r>
            <a:r>
              <a:rPr sz="2400" spc="-4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form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marR="5080" indent="-342900" algn="just">
              <a:lnSpc>
                <a:spcPct val="150000"/>
              </a:lnSpc>
              <a:spcBef>
                <a:spcPts val="1000"/>
              </a:spcBef>
            </a:pPr>
            <a:r>
              <a:rPr sz="2400" spc="-8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sz="2400" spc="-8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EURYPROSOPIC</a:t>
            </a:r>
            <a:r>
              <a:rPr sz="2400" spc="-8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-face </a:t>
            </a:r>
            <a:r>
              <a:rPr sz="2400" spc="-38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sz="2400" spc="-49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49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sz="2400" spc="-7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broad  </a:t>
            </a:r>
            <a:r>
              <a:rPr sz="2400" spc="1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400" spc="-2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short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marR="605790" indent="-342900" algn="just">
              <a:lnSpc>
                <a:spcPct val="150000"/>
              </a:lnSpc>
              <a:spcBef>
                <a:spcPts val="994"/>
              </a:spcBef>
            </a:pPr>
            <a:r>
              <a:rPr sz="2400" spc="-7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C)</a:t>
            </a:r>
            <a:r>
              <a:rPr sz="2400" spc="-75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LEPTOPROSOPIC</a:t>
            </a:r>
            <a:r>
              <a:rPr sz="2400" spc="-7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-long</a:t>
            </a:r>
            <a:r>
              <a:rPr sz="2400" spc="-36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3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sz="2400" spc="-14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  </a:t>
            </a:r>
            <a:r>
              <a:rPr sz="2400" spc="-8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narrow </a:t>
            </a:r>
            <a:r>
              <a:rPr lang="en-US" sz="2400" spc="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face </a:t>
            </a:r>
            <a:r>
              <a:rPr sz="2400" spc="-14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form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352800"/>
            <a:ext cx="845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381000"/>
            <a:ext cx="473646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10" smtClean="0">
                <a:latin typeface="Times New Roman" pitchFamily="18" charset="0"/>
                <a:cs typeface="Times New Roman" pitchFamily="18" charset="0"/>
              </a:rPr>
              <a:t>FACIAL</a:t>
            </a:r>
            <a:r>
              <a:rPr lang="en-US" sz="3200" spc="-11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3200" spc="-38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245">
                <a:latin typeface="Times New Roman" pitchFamily="18" charset="0"/>
                <a:cs typeface="Times New Roman" pitchFamily="18" charset="0"/>
              </a:rPr>
              <a:t>SYMMETRY</a:t>
            </a:r>
            <a:r>
              <a:rPr lang="en-US" sz="3200" spc="-245" dirty="0">
                <a:latin typeface="Times New Roman" pitchFamily="18" charset="0"/>
                <a:cs typeface="Times New Roman" pitchFamily="18" charset="0"/>
              </a:rPr>
              <a:t>  </a:t>
            </a:r>
            <a:endParaRPr sz="3200" spc="-245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990600"/>
            <a:ext cx="5957570" cy="4587794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54965" marR="5080" indent="-342900" algn="just">
              <a:spcBef>
                <a:spcPts val="695"/>
              </a:spcBef>
            </a:pPr>
            <a:r>
              <a:rPr sz="2400" spc="345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 </a:t>
            </a:r>
            <a:r>
              <a:rPr sz="2400" spc="-1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-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patient’s </a:t>
            </a:r>
            <a:r>
              <a:rPr sz="2400" spc="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facial </a:t>
            </a:r>
            <a:r>
              <a:rPr sz="2400" spc="-1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symmetry </a:t>
            </a:r>
            <a:r>
              <a:rPr sz="2400" spc="-2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  </a:t>
            </a: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examined </a:t>
            </a:r>
            <a:r>
              <a:rPr sz="2400" spc="-1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sz="2400" spc="-3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determine</a:t>
            </a:r>
            <a:r>
              <a:rPr lang="en-US" sz="2400" spc="-3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8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disproportions</a:t>
            </a:r>
            <a:r>
              <a:rPr lang="en-US" sz="2400" spc="-8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400" spc="-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1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face </a:t>
            </a:r>
            <a:r>
              <a:rPr sz="2400" spc="-1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  </a:t>
            </a:r>
            <a:r>
              <a:rPr sz="2400" spc="-114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transverse </a:t>
            </a:r>
            <a:r>
              <a:rPr sz="2400" spc="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400" spc="-5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vertical </a:t>
            </a:r>
            <a:r>
              <a:rPr sz="2400" spc="-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planes. </a:t>
            </a:r>
            <a:r>
              <a:rPr sz="2400" spc="-1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Gross  </a:t>
            </a:r>
            <a:r>
              <a:rPr sz="2400" spc="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facial </a:t>
            </a:r>
            <a:r>
              <a:rPr sz="2400" spc="-10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asymmetry </a:t>
            </a:r>
            <a:r>
              <a:rPr lang="en-US" sz="2400" spc="-10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5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 </a:t>
            </a:r>
            <a:r>
              <a:rPr sz="2400" spc="7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occur </a:t>
            </a:r>
            <a:r>
              <a:rPr sz="2400" spc="-7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sz="2400" spc="-7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7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sz="2400" spc="-1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result</a:t>
            </a:r>
            <a:r>
              <a:rPr sz="2400" spc="-204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of: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spcBef>
                <a:spcPts val="400"/>
              </a:spcBef>
            </a:pPr>
            <a:r>
              <a:rPr sz="2400" spc="35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 </a:t>
            </a:r>
            <a:r>
              <a:rPr sz="2400" spc="-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sz="2400" spc="2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congenital</a:t>
            </a:r>
            <a:r>
              <a:rPr sz="2400" spc="-33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2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defects</a:t>
            </a:r>
            <a:endParaRPr lang="en-US" sz="2400" spc="2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spcBef>
                <a:spcPts val="400"/>
              </a:spcBef>
            </a:pPr>
            <a:endParaRPr lang="en-US" sz="2400" spc="2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spcBef>
                <a:spcPts val="400"/>
              </a:spcBef>
            </a:pP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spcBef>
                <a:spcPts val="395"/>
              </a:spcBef>
            </a:pPr>
            <a:r>
              <a:rPr sz="2400" spc="345" smtClean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</a:t>
            </a:r>
            <a:endParaRPr lang="en-US" sz="2400" spc="-55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spcBef>
                <a:spcPts val="395"/>
              </a:spcBef>
            </a:pPr>
            <a:endParaRPr lang="en-US" sz="2400" spc="-55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spcBef>
                <a:spcPts val="395"/>
              </a:spcBef>
            </a:pPr>
            <a:endParaRPr lang="en-US" sz="2400" spc="-55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4965" marR="160020" indent="-342900" algn="just">
              <a:spcBef>
                <a:spcPts val="985"/>
              </a:spcBef>
              <a:tabLst>
                <a:tab pos="2296795" algn="l"/>
              </a:tabLst>
            </a:pPr>
            <a:r>
              <a:rPr lang="en-US" sz="2400" spc="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5607" t="52633" r="-68201" b="6109"/>
          <a:stretch>
            <a:fillRect/>
          </a:stretch>
        </p:blipFill>
        <p:spPr bwMode="auto">
          <a:xfrm>
            <a:off x="5029200" y="2971800"/>
            <a:ext cx="685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2104" t="3760" r="2148" b="42667"/>
          <a:stretch>
            <a:fillRect/>
          </a:stretch>
        </p:blipFill>
        <p:spPr bwMode="auto">
          <a:xfrm>
            <a:off x="838200" y="3429000"/>
            <a:ext cx="3352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33400"/>
            <a:ext cx="4572000" cy="434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spcBef>
                <a:spcPts val="395"/>
              </a:spcBef>
            </a:pPr>
            <a:r>
              <a:rPr lang="en-US" sz="2400" spc="-6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B. hemi-facial</a:t>
            </a:r>
            <a:r>
              <a:rPr lang="en-US" sz="2400" spc="-1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5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atrophy/hypertrophy</a:t>
            </a:r>
          </a:p>
          <a:p>
            <a:pPr marL="12700" algn="just">
              <a:spcBef>
                <a:spcPts val="395"/>
              </a:spcBef>
            </a:pPr>
            <a:endParaRPr lang="en-US" sz="2400" spc="-55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spcBef>
                <a:spcPts val="395"/>
              </a:spcBef>
            </a:pPr>
            <a:endParaRPr lang="en-US" sz="2400" spc="-55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spcBef>
                <a:spcPts val="395"/>
              </a:spcBef>
            </a:pPr>
            <a:endParaRPr lang="en-US" sz="2400" spc="-55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spcBef>
                <a:spcPts val="395"/>
              </a:spcBef>
            </a:pPr>
            <a:endParaRPr lang="en-US" sz="2400" spc="-55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spcBef>
                <a:spcPts val="395"/>
              </a:spcBef>
            </a:pPr>
            <a:endParaRPr lang="en-US" sz="2400" spc="-55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spcBef>
                <a:spcPts val="395"/>
              </a:spcBef>
            </a:pPr>
            <a:endParaRPr lang="en-US" sz="2400" spc="-55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4965" marR="160020" indent="-342900" algn="just">
              <a:spcBef>
                <a:spcPts val="985"/>
              </a:spcBef>
              <a:tabLst>
                <a:tab pos="2296795" algn="l"/>
              </a:tabLst>
            </a:pPr>
            <a:endParaRPr lang="en-US" sz="2400" spc="-55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4965" marR="160020" indent="-342900" algn="just">
              <a:spcBef>
                <a:spcPts val="985"/>
              </a:spcBef>
              <a:tabLst>
                <a:tab pos="2296795" algn="l"/>
              </a:tabLst>
            </a:pPr>
            <a:r>
              <a:rPr lang="en-US" sz="2400" spc="-5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C.unilateral</a:t>
            </a:r>
            <a:r>
              <a:rPr lang="en-US" sz="2400" spc="-5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\</a:t>
            </a:r>
            <a:r>
              <a:rPr lang="en-US" sz="2400" spc="5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condylar</a:t>
            </a:r>
            <a:r>
              <a:rPr lang="en-US" sz="2400" spc="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5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ankylosis</a:t>
            </a:r>
            <a:r>
              <a:rPr lang="en-US" sz="2400" spc="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and  hyperplasia.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95400"/>
            <a:ext cx="7772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038600"/>
            <a:ext cx="3429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8305" y="605409"/>
            <a:ext cx="29872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65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FACIAL</a:t>
            </a:r>
            <a:r>
              <a:rPr lang="en-US" sz="3200" spc="-6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75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PROFILE</a:t>
            </a:r>
            <a:endParaRPr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1219200"/>
            <a:ext cx="7086600" cy="52559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33350" indent="-342900" algn="just">
              <a:lnSpc>
                <a:spcPct val="150000"/>
              </a:lnSpc>
              <a:spcBef>
                <a:spcPts val="105"/>
              </a:spcBef>
              <a:tabLst>
                <a:tab pos="354965" algn="l"/>
                <a:tab pos="2336800" algn="l"/>
              </a:tabLst>
            </a:pPr>
            <a:r>
              <a:rPr sz="2400" spc="27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sz="2400" spc="-10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3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facial </a:t>
            </a:r>
            <a:r>
              <a:rPr lang="en-US" sz="2400" spc="3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profile</a:t>
            </a:r>
            <a:r>
              <a:rPr lang="en-US" sz="2400" spc="-4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1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400" spc="-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examined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viewing </a:t>
            </a:r>
            <a:r>
              <a:rPr sz="2400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 </a:t>
            </a: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sz="2400" spc="-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sz="2400" spc="-1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1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side.</a:t>
            </a:r>
            <a:r>
              <a:rPr sz="2400" spc="-1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1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facial</a:t>
            </a:r>
            <a:r>
              <a:rPr sz="2400" spc="-1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profile</a:t>
            </a:r>
            <a:r>
              <a:rPr sz="2400" spc="-1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helps</a:t>
            </a:r>
            <a:r>
              <a:rPr sz="2400" spc="-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  </a:t>
            </a:r>
            <a:r>
              <a:rPr sz="2400" spc="-1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diagnosing</a:t>
            </a:r>
            <a:r>
              <a:rPr sz="2400" spc="-14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4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2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gross </a:t>
            </a:r>
            <a:r>
              <a:rPr sz="2400" spc="-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deviation</a:t>
            </a:r>
            <a:r>
              <a:rPr lang="en-US" sz="24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400" spc="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maxillo-  </a:t>
            </a:r>
            <a:r>
              <a:rPr sz="2400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mandibular</a:t>
            </a:r>
            <a:r>
              <a:rPr sz="2400" spc="-2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relationship.</a:t>
            </a:r>
            <a:r>
              <a:rPr sz="2400" spc="-1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1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profile</a:t>
            </a:r>
            <a:r>
              <a:rPr sz="2400" spc="-1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sz="2400" spc="-1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assessed  </a:t>
            </a:r>
            <a:r>
              <a:rPr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sz="2400" spc="-1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joining</a:t>
            </a:r>
            <a:r>
              <a:rPr sz="2400" spc="-1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1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sz="2400" spc="-16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6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en-US" sz="2400" spc="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8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reference</a:t>
            </a:r>
            <a:r>
              <a:rPr sz="2400" spc="-17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7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14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lines</a:t>
            </a:r>
            <a:r>
              <a:rPr sz="2400" spc="-114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637540" marR="5080" indent="-515620" algn="just">
              <a:lnSpc>
                <a:spcPct val="150000"/>
              </a:lnSpc>
              <a:spcBef>
                <a:spcPts val="994"/>
              </a:spcBef>
              <a:buClr>
                <a:srgbClr val="89D0D5"/>
              </a:buClr>
              <a:buSzPct val="80000"/>
              <a:buAutoNum type="arabicPeriod"/>
              <a:tabLst>
                <a:tab pos="636905" algn="l"/>
                <a:tab pos="637540" algn="l"/>
              </a:tabLst>
            </a:pPr>
            <a:r>
              <a:rPr sz="2400" spc="114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spc="-1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line</a:t>
            </a:r>
            <a:r>
              <a:rPr sz="2400" spc="-1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joining</a:t>
            </a:r>
            <a:r>
              <a:rPr sz="2400" spc="-1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1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forehead</a:t>
            </a:r>
            <a:r>
              <a:rPr sz="2400" spc="-1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400" spc="-1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soft</a:t>
            </a:r>
            <a:r>
              <a:rPr sz="2400" spc="-1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tissue  </a:t>
            </a:r>
            <a:r>
              <a:rPr sz="2400" spc="-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point </a:t>
            </a:r>
            <a:r>
              <a:rPr sz="2400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A(deepest </a:t>
            </a:r>
            <a:r>
              <a:rPr sz="2400" spc="-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point </a:t>
            </a:r>
            <a:r>
              <a:rPr sz="2400" spc="-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sz="2400" spc="-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curvature </a:t>
            </a:r>
            <a:r>
              <a:rPr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400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upper  </a:t>
            </a:r>
            <a:r>
              <a:rPr sz="2400" spc="-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lip)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637540" marR="566420" indent="-515620" algn="just">
              <a:lnSpc>
                <a:spcPct val="150000"/>
              </a:lnSpc>
              <a:spcBef>
                <a:spcPts val="1010"/>
              </a:spcBef>
              <a:buClr>
                <a:srgbClr val="89D0D5"/>
              </a:buClr>
              <a:buSzPct val="80000"/>
              <a:buAutoNum type="arabicPeriod"/>
              <a:tabLst>
                <a:tab pos="636905" algn="l"/>
                <a:tab pos="637540" algn="l"/>
              </a:tabLst>
            </a:pPr>
            <a:r>
              <a:rPr sz="2400" spc="114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sz="2400" spc="-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line </a:t>
            </a:r>
            <a:r>
              <a:rPr sz="2400" spc="-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joining </a:t>
            </a:r>
            <a:r>
              <a:rPr sz="2400" spc="-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point </a:t>
            </a:r>
            <a:r>
              <a:rPr sz="2400" spc="114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sz="2400" spc="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2400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-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soft </a:t>
            </a:r>
            <a:r>
              <a:rPr sz="2400" spc="-1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tissue  </a:t>
            </a:r>
            <a:r>
              <a:rPr sz="2400" spc="-2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pogonion(most</a:t>
            </a:r>
            <a:r>
              <a:rPr sz="2400" spc="-14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4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anterior</a:t>
            </a:r>
            <a:r>
              <a:rPr sz="2400" spc="-18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8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part</a:t>
            </a:r>
            <a:r>
              <a:rPr sz="2400" spc="-19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9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400" spc="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6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400" spc="-1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9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chin</a:t>
            </a:r>
            <a:r>
              <a:rPr sz="2400" spc="-3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spc="-3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3346" y="199770"/>
            <a:ext cx="567563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50000"/>
              </a:lnSpc>
              <a:spcBef>
                <a:spcPts val="100"/>
              </a:spcBef>
              <a:tabLst>
                <a:tab pos="354965" algn="l"/>
                <a:tab pos="4903470" algn="l"/>
              </a:tabLst>
            </a:pPr>
            <a:r>
              <a:rPr sz="2400" spc="27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</a:t>
            </a:r>
            <a:r>
              <a:rPr sz="2400" spc="27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spc="-31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sz="2400" spc="-335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sz="2400" spc="105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spc="-38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sz="2400" spc="-12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</a:t>
            </a:r>
            <a:r>
              <a:rPr sz="2400" spc="-95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spc="-9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85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3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PROF</a:t>
            </a:r>
            <a:r>
              <a:rPr sz="2400" spc="-8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sz="2400" spc="-18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sz="2400" spc="-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sz="2400" spc="-2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sz="2400" spc="-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2400" spc="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sz="2400" spc="-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2400" spc="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sz="2400" spc="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spc="-1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4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sz="2400" spc="-9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ine</a:t>
            </a:r>
            <a:r>
              <a:rPr sz="2400" spc="-9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sz="2400" spc="-17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</a:t>
            </a:r>
            <a:r>
              <a:rPr sz="2400" spc="-16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rm</a:t>
            </a:r>
            <a:r>
              <a:rPr lang="en-US" sz="2400" spc="-1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3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ne</a:t>
            </a:r>
            <a:r>
              <a:rPr sz="2400" spc="-8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arly  </a:t>
            </a:r>
            <a:r>
              <a:rPr sz="2400" spc="-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straight</a:t>
            </a:r>
            <a:r>
              <a:rPr sz="2400" spc="-204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line.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" y="1066800"/>
            <a:ext cx="5909310" cy="34656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5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2400" spc="27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sz="2400" spc="5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CONVEX</a:t>
            </a:r>
            <a:r>
              <a:rPr sz="2400" spc="-175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7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14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PROFILE</a:t>
            </a:r>
            <a:r>
              <a:rPr sz="2400" spc="-114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-the</a:t>
            </a:r>
            <a:r>
              <a:rPr sz="2400" spc="-2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sz="2400" spc="-1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lines</a:t>
            </a:r>
            <a:r>
              <a:rPr sz="2400" spc="-1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form</a:t>
            </a:r>
            <a:r>
              <a:rPr sz="2400" spc="-1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sz="2400" spc="-15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3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angle  </a:t>
            </a:r>
            <a:r>
              <a:rPr sz="2400" spc="-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sz="2400" spc="-1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concavity</a:t>
            </a:r>
            <a:r>
              <a:rPr sz="2400" spc="-1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facing</a:t>
            </a:r>
            <a:r>
              <a:rPr sz="2400" spc="-1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tissue.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marR="9525" indent="-342900" algn="just">
              <a:lnSpc>
                <a:spcPct val="15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2400" spc="27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sz="2400" spc="-2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This </a:t>
            </a:r>
            <a:r>
              <a:rPr sz="2400" spc="-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kind </a:t>
            </a:r>
            <a:r>
              <a:rPr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400" spc="-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profile </a:t>
            </a:r>
            <a:r>
              <a:rPr sz="2400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occurs </a:t>
            </a:r>
            <a:r>
              <a:rPr sz="2400" spc="-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 </a:t>
            </a:r>
            <a:r>
              <a:rPr sz="2400" spc="1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sz="2400" spc="-1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result </a:t>
            </a:r>
            <a:r>
              <a:rPr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  prognathic</a:t>
            </a:r>
            <a:r>
              <a:rPr sz="2400" spc="-1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maxilla</a:t>
            </a:r>
            <a:r>
              <a:rPr sz="2400" spc="-1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retrognathic</a:t>
            </a:r>
            <a:r>
              <a:rPr sz="2400" spc="-1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mandible</a:t>
            </a:r>
            <a:r>
              <a:rPr sz="2400" spc="-1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  </a:t>
            </a:r>
            <a:r>
              <a:rPr sz="2400" spc="-2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seen</a:t>
            </a:r>
            <a:r>
              <a:rPr lang="en-US" sz="2400" spc="-2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sz="2400" spc="-12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 </a:t>
            </a:r>
            <a:r>
              <a:rPr lang="en-US" sz="2400" spc="-16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sz="2400" spc="-16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spc="-16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6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DIVISON </a:t>
            </a:r>
            <a:r>
              <a:rPr sz="2400" spc="-165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sz="2400" spc="-395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MALOCCLUSION.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66800" y="4497324"/>
            <a:ext cx="2441448" cy="2360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81600" y="4267200"/>
            <a:ext cx="2290572" cy="2398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71600" y="4419600"/>
            <a:ext cx="15474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35" dirty="0">
                <a:solidFill>
                  <a:srgbClr val="FFFFFF"/>
                </a:solidFill>
                <a:latin typeface="Verdana"/>
                <a:cs typeface="Verdana"/>
              </a:rPr>
              <a:t>STRAIGHT</a:t>
            </a:r>
            <a:r>
              <a:rPr sz="14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95" dirty="0">
                <a:solidFill>
                  <a:srgbClr val="FFFFFF"/>
                </a:solidFill>
                <a:latin typeface="Verdana"/>
                <a:cs typeface="Verdana"/>
              </a:rPr>
              <a:t>PROFILE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43600" y="3886200"/>
            <a:ext cx="7854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90" dirty="0">
                <a:solidFill>
                  <a:srgbClr val="FFFFFF"/>
                </a:solidFill>
                <a:latin typeface="Verdana"/>
                <a:cs typeface="Verdana"/>
              </a:rPr>
              <a:t>CO</a:t>
            </a:r>
            <a:r>
              <a:rPr sz="1400" spc="9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400" spc="-100" dirty="0">
                <a:solidFill>
                  <a:srgbClr val="FFFFFF"/>
                </a:solidFill>
                <a:latin typeface="Verdana"/>
                <a:cs typeface="Verdana"/>
              </a:rPr>
              <a:t>EX  PROFILE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609600"/>
            <a:ext cx="6171565" cy="29116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5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2400" spc="27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</a:t>
            </a:r>
            <a:r>
              <a:rPr sz="2400" spc="27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spc="9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400" spc="9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2400" spc="9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CAVE</a:t>
            </a:r>
            <a:r>
              <a:rPr sz="2400" spc="-15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1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PROFILE</a:t>
            </a:r>
            <a:r>
              <a:rPr sz="2400" spc="-114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-the</a:t>
            </a:r>
            <a:r>
              <a:rPr sz="2400" spc="-1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sz="2400" spc="-1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reference</a:t>
            </a:r>
            <a:r>
              <a:rPr sz="2400" spc="-1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lines</a:t>
            </a:r>
            <a:r>
              <a:rPr sz="2400" spc="-15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8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en-US" sz="2400" spc="-8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an angle with convexity towards tissue.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marR="5080" indent="-342900" algn="just">
              <a:lnSpc>
                <a:spcPct val="15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2400" spc="270" smtClean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</a:t>
            </a:r>
            <a:r>
              <a:rPr sz="2400" spc="27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spc="-2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This </a:t>
            </a:r>
            <a:r>
              <a:rPr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type </a:t>
            </a:r>
            <a:r>
              <a:rPr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400" spc="-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profile </a:t>
            </a:r>
            <a:r>
              <a:rPr sz="2400" spc="-2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associated </a:t>
            </a:r>
            <a:r>
              <a:rPr sz="2400" spc="-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sz="2400" spc="1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prognathic</a:t>
            </a:r>
            <a:r>
              <a:rPr sz="2400" spc="-1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mandible</a:t>
            </a:r>
            <a:r>
              <a:rPr sz="2400" spc="-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sz="2400" spc="-1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retrognathic</a:t>
            </a:r>
            <a:r>
              <a:rPr sz="2400" spc="-1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maxilla</a:t>
            </a:r>
            <a:r>
              <a:rPr sz="2400" spc="-1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  </a:t>
            </a:r>
            <a:r>
              <a:rPr sz="2400" spc="-1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2400" spc="-1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2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 </a:t>
            </a:r>
            <a:r>
              <a:rPr lang="en-US" sz="2400" spc="-16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sz="2400" spc="-35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MALOCCLUSION</a:t>
            </a:r>
            <a:r>
              <a:rPr sz="2400" spc="-3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91200" y="3505200"/>
            <a:ext cx="2874264" cy="2894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3676" y="473709"/>
            <a:ext cx="538734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10">
                <a:latin typeface="Times New Roman" pitchFamily="18" charset="0"/>
                <a:cs typeface="Times New Roman" pitchFamily="18" charset="0"/>
              </a:rPr>
              <a:t>FACIAL</a:t>
            </a:r>
            <a:r>
              <a:rPr sz="3200" spc="-38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38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3200" spc="-165" smtClean="0">
                <a:latin typeface="Times New Roman" pitchFamily="18" charset="0"/>
                <a:cs typeface="Times New Roman" pitchFamily="18" charset="0"/>
              </a:rPr>
              <a:t>DIVERGENCE</a:t>
            </a:r>
            <a:endParaRPr sz="3200" spc="-165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1143000"/>
            <a:ext cx="6287770" cy="34656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0" indent="-342900" algn="just">
              <a:lnSpc>
                <a:spcPct val="15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2400" spc="27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sz="2400" spc="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Facial </a:t>
            </a:r>
            <a:r>
              <a:rPr sz="2400" spc="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divergence </a:t>
            </a:r>
            <a:r>
              <a:rPr sz="2400" spc="-2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sz="2400" spc="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defined </a:t>
            </a:r>
            <a:r>
              <a:rPr sz="2400" spc="-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 anterior </a:t>
            </a:r>
            <a:r>
              <a:rPr sz="2400" spc="-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  </a:t>
            </a:r>
            <a:r>
              <a:rPr sz="2400" spc="-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posterior</a:t>
            </a:r>
            <a:r>
              <a:rPr sz="2400" spc="-1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inclination</a:t>
            </a:r>
            <a:r>
              <a:rPr sz="2400" spc="-1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-1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1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lower</a:t>
            </a:r>
            <a:r>
              <a:rPr sz="2400" spc="-1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face</a:t>
            </a:r>
            <a:r>
              <a:rPr sz="2400" spc="-1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relative</a:t>
            </a:r>
            <a:r>
              <a:rPr sz="2400" spc="-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  </a:t>
            </a:r>
            <a:r>
              <a:rPr sz="2400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204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forehead.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marR="5080" indent="-342900" algn="just">
              <a:lnSpc>
                <a:spcPct val="150000"/>
              </a:lnSpc>
              <a:spcBef>
                <a:spcPts val="995"/>
              </a:spcBef>
              <a:tabLst>
                <a:tab pos="354965" algn="l"/>
              </a:tabLst>
            </a:pPr>
            <a:r>
              <a:rPr sz="2400" spc="27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</a:t>
            </a:r>
            <a:r>
              <a:rPr sz="2400" spc="27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spc="-135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ANTERIOR</a:t>
            </a:r>
            <a:r>
              <a:rPr lang="en-US" sz="2400" spc="-13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spc="-22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2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DIVERGENT</a:t>
            </a:r>
            <a:r>
              <a:rPr sz="2400" spc="-12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spc="-1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sz="2400" spc="-15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line</a:t>
            </a:r>
            <a:r>
              <a:rPr sz="2400" spc="-1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drawn</a:t>
            </a:r>
            <a:r>
              <a:rPr sz="2400" spc="-1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between</a:t>
            </a:r>
            <a:r>
              <a:rPr sz="2400" spc="-1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 </a:t>
            </a:r>
            <a:r>
              <a:rPr sz="2400" spc="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forehead </a:t>
            </a:r>
            <a:r>
              <a:rPr sz="2400" spc="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2400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chin </a:t>
            </a:r>
            <a:r>
              <a:rPr sz="2400" spc="-2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sz="24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inclined </a:t>
            </a:r>
            <a:r>
              <a:rPr sz="2400" spc="-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anteriorly  </a:t>
            </a:r>
            <a:r>
              <a:rPr sz="2400" spc="-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towards </a:t>
            </a:r>
            <a:r>
              <a:rPr sz="2400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3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chin..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43600" y="3954780"/>
            <a:ext cx="3028188" cy="3055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533400"/>
            <a:ext cx="6702425" cy="1930657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 algn="just">
              <a:lnSpc>
                <a:spcPct val="150000"/>
              </a:lnSpc>
              <a:spcBef>
                <a:spcPts val="1095"/>
              </a:spcBef>
            </a:pPr>
            <a:r>
              <a:rPr sz="2400" spc="-155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POSTERIOR</a:t>
            </a:r>
            <a:r>
              <a:rPr lang="en-US" sz="2400" spc="-15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3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DIVERGENT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marR="5080" indent="-342900" algn="just">
              <a:lnSpc>
                <a:spcPct val="15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2400" spc="27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sz="2400" spc="114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spc="-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line</a:t>
            </a:r>
            <a:r>
              <a:rPr sz="2400" spc="-1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drawn</a:t>
            </a:r>
            <a:r>
              <a:rPr sz="2400" spc="-1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between</a:t>
            </a:r>
            <a:r>
              <a:rPr sz="2400" spc="-204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1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forehead</a:t>
            </a:r>
            <a:r>
              <a:rPr sz="2400" spc="-1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400" spc="-1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chin</a:t>
            </a:r>
            <a:r>
              <a:rPr sz="2400" spc="-1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slants  </a:t>
            </a:r>
            <a:r>
              <a:rPr sz="2400" spc="-8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posteriorly </a:t>
            </a:r>
            <a:r>
              <a:rPr sz="2400" spc="-3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towards</a:t>
            </a:r>
            <a:r>
              <a:rPr lang="en-US" sz="2400" spc="-3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chin.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55876" y="2970276"/>
            <a:ext cx="3785616" cy="3575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609600"/>
            <a:ext cx="6042025" cy="372089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 algn="just">
              <a:lnSpc>
                <a:spcPct val="15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2400" spc="27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sz="2400" spc="-11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STRAIGHT/ORTHOGNATHIC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ct val="15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2400" spc="27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sz="2400" spc="-10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17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7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line</a:t>
            </a:r>
            <a:r>
              <a:rPr lang="en-US" sz="2400" spc="-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6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between</a:t>
            </a:r>
            <a:r>
              <a:rPr sz="2400" spc="-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17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7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2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forehead</a:t>
            </a:r>
            <a:r>
              <a:rPr lang="en-US" sz="2400" spc="2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7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8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400" spc="-16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18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8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chin</a:t>
            </a:r>
            <a:r>
              <a:rPr sz="2400" spc="-15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algn="just">
              <a:lnSpc>
                <a:spcPct val="150000"/>
              </a:lnSpc>
              <a:spcBef>
                <a:spcPts val="5"/>
              </a:spcBef>
            </a:pPr>
            <a:r>
              <a:rPr sz="2400" spc="-8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straight</a:t>
            </a:r>
            <a:r>
              <a:rPr sz="2400" spc="-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8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sz="2400" spc="-8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perpendicular</a:t>
            </a:r>
            <a:r>
              <a:rPr sz="2400" spc="-21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sz="2400" spc="-17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7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18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8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8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floor</a:t>
            </a:r>
            <a:r>
              <a:rPr sz="2400" spc="-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marR="557530" indent="-342900" algn="just">
              <a:lnSpc>
                <a:spcPct val="15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2400" spc="27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sz="2400" spc="-10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1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facial</a:t>
            </a:r>
            <a:r>
              <a:rPr sz="2400" spc="-1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divergence</a:t>
            </a:r>
            <a:r>
              <a:rPr sz="2400" spc="-1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sz="2400" spc="-1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sz="2400" spc="-1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spc="-1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large</a:t>
            </a:r>
            <a:r>
              <a:rPr sz="2400" spc="-1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extend  </a:t>
            </a:r>
            <a:r>
              <a:rPr sz="2400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influenced</a:t>
            </a:r>
            <a:r>
              <a:rPr sz="2400" spc="-1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sz="2400" spc="-1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patient’s</a:t>
            </a:r>
            <a:r>
              <a:rPr sz="2400" spc="-2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ethnic</a:t>
            </a:r>
            <a:r>
              <a:rPr sz="2400" spc="-1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400" spc="-1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racial  </a:t>
            </a:r>
            <a:r>
              <a:rPr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background.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69736" y="3657600"/>
            <a:ext cx="2874264" cy="2714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533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gerian" pitchFamily="82" charset="0"/>
              </a:rPr>
              <a:t>CONTENTS</a:t>
            </a:r>
            <a:endParaRPr lang="en-IN" sz="2400" dirty="0">
              <a:solidFill>
                <a:schemeClr val="accent6">
                  <a:lumMod val="60000"/>
                  <a:lumOff val="40000"/>
                </a:schemeClr>
              </a:solidFill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066800"/>
            <a:ext cx="84582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</a:p>
          <a:p>
            <a:endParaRPr lang="en-US" dirty="0" smtClean="0"/>
          </a:p>
          <a:p>
            <a:r>
              <a:rPr lang="en-US" dirty="0" smtClean="0"/>
              <a:t>PART – I</a:t>
            </a:r>
          </a:p>
          <a:p>
            <a:endParaRPr lang="en-US" dirty="0" smtClean="0"/>
          </a:p>
          <a:p>
            <a:r>
              <a:rPr lang="en-US" dirty="0" smtClean="0"/>
              <a:t>Essential diagnostic aids</a:t>
            </a:r>
          </a:p>
          <a:p>
            <a:r>
              <a:rPr lang="en-US" dirty="0" smtClean="0"/>
              <a:t>Supplemental diagnostic aids</a:t>
            </a:r>
          </a:p>
          <a:p>
            <a:r>
              <a:rPr lang="en-US" dirty="0" smtClean="0"/>
              <a:t>CASE HISTORY :</a:t>
            </a:r>
          </a:p>
          <a:p>
            <a:r>
              <a:rPr lang="en-US" dirty="0" smtClean="0"/>
              <a:t> Personal Detail, Chief Complaint, Medical History, Dental history, </a:t>
            </a:r>
          </a:p>
          <a:p>
            <a:r>
              <a:rPr lang="en-US" dirty="0" smtClean="0"/>
              <a:t>                                    Prenatal &amp; Postnatal history, Family history.</a:t>
            </a:r>
          </a:p>
          <a:p>
            <a:r>
              <a:rPr lang="en-US" dirty="0" smtClean="0"/>
              <a:t>General Examination : Body build</a:t>
            </a:r>
          </a:p>
          <a:p>
            <a:r>
              <a:rPr lang="en-US" dirty="0" err="1" smtClean="0"/>
              <a:t>Extraoral</a:t>
            </a:r>
            <a:r>
              <a:rPr lang="en-US" dirty="0" smtClean="0"/>
              <a:t> Examination: Facial form, facial symmetry, facial </a:t>
            </a:r>
            <a:r>
              <a:rPr lang="en-US" dirty="0" err="1" smtClean="0"/>
              <a:t>profile,facial</a:t>
            </a:r>
            <a:r>
              <a:rPr lang="en-US" dirty="0" smtClean="0"/>
              <a:t> divergence, assessment of posterior jaw relationship, assessment of vertical skeletal relation, evaluation of facial proportion , examination of lips , examination of nose , examination of chin and </a:t>
            </a:r>
            <a:r>
              <a:rPr lang="en-US" dirty="0" err="1" smtClean="0"/>
              <a:t>nasolabial</a:t>
            </a:r>
            <a:r>
              <a:rPr lang="en-US" dirty="0" smtClean="0"/>
              <a:t> angle</a:t>
            </a:r>
          </a:p>
          <a:p>
            <a:r>
              <a:rPr lang="en-US" dirty="0" smtClean="0"/>
              <a:t>Intraoral examination : Examination of Tongue , palate , </a:t>
            </a:r>
            <a:r>
              <a:rPr lang="en-US" dirty="0" err="1" smtClean="0"/>
              <a:t>gingiva</a:t>
            </a:r>
            <a:r>
              <a:rPr lang="en-US" dirty="0" smtClean="0"/>
              <a:t> , </a:t>
            </a:r>
            <a:r>
              <a:rPr lang="en-US" dirty="0" err="1" smtClean="0"/>
              <a:t>frenal</a:t>
            </a:r>
            <a:r>
              <a:rPr lang="en-US" dirty="0" smtClean="0"/>
              <a:t> attachment , tonsils &amp; adenoids , Assessment of dentition , Functional examination , assessment of postural rest position and inter-</a:t>
            </a:r>
            <a:r>
              <a:rPr lang="en-US" dirty="0" err="1" smtClean="0"/>
              <a:t>occlusal</a:t>
            </a:r>
            <a:r>
              <a:rPr lang="en-US" dirty="0" smtClean="0"/>
              <a:t> clearance , methods used to record postural rest position , methods to measure inter-</a:t>
            </a:r>
            <a:r>
              <a:rPr lang="en-US" dirty="0" err="1" smtClean="0"/>
              <a:t>occlusal</a:t>
            </a:r>
            <a:r>
              <a:rPr lang="en-US" dirty="0" smtClean="0"/>
              <a:t> clearance , Evaluation of path of closure , assessment of </a:t>
            </a:r>
            <a:r>
              <a:rPr lang="en-US" dirty="0" err="1" smtClean="0"/>
              <a:t>repiration</a:t>
            </a:r>
            <a:r>
              <a:rPr lang="en-US" dirty="0" smtClean="0"/>
              <a:t> , examination of TMJ , Evaluation of Swallow &amp; speech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381000"/>
            <a:ext cx="678180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3295650" algn="l"/>
              </a:tabLst>
            </a:pPr>
            <a:r>
              <a:rPr sz="3200" spc="-320">
                <a:latin typeface="Times New Roman" pitchFamily="18" charset="0"/>
                <a:cs typeface="Times New Roman" pitchFamily="18" charset="0"/>
              </a:rPr>
              <a:t>ASSESSMENT</a:t>
            </a:r>
            <a:r>
              <a:rPr sz="3200" spc="-26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-15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sz="3200" spc="-245" smtClean="0">
                <a:latin typeface="Times New Roman" pitchFamily="18" charset="0"/>
                <a:cs typeface="Times New Roman" pitchFamily="18" charset="0"/>
              </a:rPr>
              <a:t>POSTERIOR </a:t>
            </a:r>
            <a:r>
              <a:rPr sz="3200" spc="60" dirty="0">
                <a:latin typeface="Times New Roman" pitchFamily="18" charset="0"/>
                <a:cs typeface="Times New Roman" pitchFamily="18" charset="0"/>
              </a:rPr>
              <a:t>JAW</a:t>
            </a:r>
            <a:r>
              <a:rPr sz="3200" spc="-3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265" dirty="0">
                <a:latin typeface="Times New Roman" pitchFamily="18" charset="0"/>
                <a:cs typeface="Times New Roman" pitchFamily="18" charset="0"/>
              </a:rPr>
              <a:t>RELATIONSHIP</a:t>
            </a:r>
            <a:endParaRPr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1828800"/>
            <a:ext cx="8458199" cy="3166893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 algn="just">
              <a:lnSpc>
                <a:spcPct val="150000"/>
              </a:lnSpc>
              <a:spcBef>
                <a:spcPts val="1095"/>
              </a:spcBef>
            </a:pPr>
            <a:r>
              <a:rPr sz="2400" spc="27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 </a:t>
            </a:r>
            <a:r>
              <a:rPr sz="2400" spc="-2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sz="2400" spc="1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 </a:t>
            </a:r>
            <a:r>
              <a:rPr sz="2400" spc="114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 </a:t>
            </a:r>
            <a:r>
              <a:rPr sz="2400" spc="-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assessed</a:t>
            </a:r>
            <a:r>
              <a:rPr sz="2400" spc="-1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clinically.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marR="5080" indent="-342900" algn="just">
              <a:lnSpc>
                <a:spcPct val="150000"/>
              </a:lnSpc>
              <a:spcBef>
                <a:spcPts val="1000"/>
              </a:spcBef>
            </a:pPr>
            <a:r>
              <a:rPr sz="2400" spc="27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 </a:t>
            </a:r>
            <a:r>
              <a:rPr sz="2400" spc="-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Ideally </a:t>
            </a:r>
            <a:r>
              <a:rPr sz="2400" spc="-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maxillary </a:t>
            </a:r>
            <a:r>
              <a:rPr sz="2400" spc="-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skeletal </a:t>
            </a:r>
            <a:r>
              <a:rPr sz="2400" spc="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base </a:t>
            </a:r>
            <a:r>
              <a:rPr sz="2400" spc="-2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sz="2400" spc="-1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2-3 </a:t>
            </a:r>
            <a:r>
              <a:rPr sz="2400" spc="-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mm </a:t>
            </a:r>
            <a:r>
              <a:rPr sz="2400" spc="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ahead</a:t>
            </a:r>
            <a:r>
              <a:rPr sz="2400" spc="-2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  </a:t>
            </a:r>
            <a:r>
              <a:rPr sz="2400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204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mandibular</a:t>
            </a:r>
            <a:r>
              <a:rPr sz="2400" spc="-18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skeletal</a:t>
            </a:r>
            <a:r>
              <a:rPr lang="en-US" sz="2400" spc="-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4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base</a:t>
            </a:r>
            <a:r>
              <a:rPr sz="2400" spc="-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sz="2400" spc="-16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400" spc="-1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7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teeth</a:t>
            </a:r>
            <a:r>
              <a:rPr sz="2400" spc="-204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are  </a:t>
            </a:r>
            <a:r>
              <a:rPr sz="2400" spc="-1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2400" spc="-1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7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occlusion.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marR="71120" indent="-342900" algn="just">
              <a:lnSpc>
                <a:spcPct val="15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2400" spc="27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sz="2400" spc="-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Estimation </a:t>
            </a:r>
            <a:r>
              <a:rPr sz="2400" spc="-21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400" spc="-2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6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done </a:t>
            </a:r>
            <a:r>
              <a:rPr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sz="2400" spc="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placement </a:t>
            </a:r>
            <a:r>
              <a:rPr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400" spc="-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index </a:t>
            </a:r>
            <a:r>
              <a:rPr sz="2400" spc="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  </a:t>
            </a: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middle</a:t>
            </a:r>
            <a:r>
              <a:rPr sz="2400" spc="-1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fingers</a:t>
            </a:r>
            <a:r>
              <a:rPr sz="2400" spc="-1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sz="2400" spc="-1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18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8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9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soft</a:t>
            </a:r>
            <a:r>
              <a:rPr sz="2400" spc="-16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2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tissue</a:t>
            </a:r>
            <a:r>
              <a:rPr lang="en-US" sz="2400" spc="-12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9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point</a:t>
            </a:r>
            <a:r>
              <a:rPr sz="2400" spc="-14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14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spc="114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6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8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400" spc="-15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5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point  </a:t>
            </a:r>
            <a:r>
              <a:rPr sz="2400" spc="-22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spc="-22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7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respectively.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609600"/>
            <a:ext cx="7543800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 algn="just">
              <a:lnSpc>
                <a:spcPct val="15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2400" spc="27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</a:t>
            </a:r>
            <a:r>
              <a:rPr sz="2400" spc="27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spc="-21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2400" spc="-21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1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skeletal </a:t>
            </a:r>
            <a:r>
              <a:rPr sz="2400" spc="-13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</a:t>
            </a:r>
            <a:r>
              <a:rPr lang="en-US" sz="2400" spc="-13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II </a:t>
            </a:r>
            <a:r>
              <a:rPr sz="2400" spc="-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PATIENTS</a:t>
            </a:r>
            <a:r>
              <a:rPr sz="2400" spc="-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400" spc="-1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400" spc="-1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2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index</a:t>
            </a:r>
            <a:r>
              <a:rPr lang="en-US" sz="2400" spc="-4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finger </a:t>
            </a:r>
            <a:r>
              <a:rPr lang="en-US" sz="2400" spc="-21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sz="2400" spc="-21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  </a:t>
            </a:r>
            <a:r>
              <a:rPr lang="en-US" sz="2400" spc="-21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anterior </a:t>
            </a:r>
            <a:r>
              <a:rPr sz="2400" spc="-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middle </a:t>
            </a:r>
            <a:r>
              <a:rPr lang="en-US" sz="24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finger </a:t>
            </a:r>
            <a:r>
              <a:rPr lang="en-US" sz="2400" spc="-5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8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sz="2400" spc="-8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8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hand </a:t>
            </a:r>
            <a:r>
              <a:rPr sz="2400" spc="-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points  </a:t>
            </a:r>
            <a:r>
              <a:rPr sz="2400" spc="-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upwards.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3048000"/>
            <a:ext cx="8534400" cy="3349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5767070" cy="16754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 algn="just">
              <a:lnSpc>
                <a:spcPct val="15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2400" spc="27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sz="2400" spc="-2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sz="2400" spc="1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sz="2400" spc="-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skeletal </a:t>
            </a:r>
            <a:r>
              <a:rPr sz="2400" spc="-12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 </a:t>
            </a:r>
            <a:r>
              <a:rPr lang="en-US" sz="2400" spc="-16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sz="2400" spc="-16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sz="2400" spc="-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400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middle  </a:t>
            </a:r>
            <a:r>
              <a:rPr sz="2400" spc="-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finger</a:t>
            </a:r>
            <a:r>
              <a:rPr sz="2400" spc="-1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sz="2400" spc="-1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ahead</a:t>
            </a:r>
            <a:r>
              <a:rPr sz="2400" spc="-1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-1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1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forefinger</a:t>
            </a:r>
            <a:r>
              <a:rPr sz="2400" spc="-1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sz="2400" spc="-1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1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hand  </a:t>
            </a:r>
            <a:r>
              <a:rPr sz="2400" spc="-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points</a:t>
            </a:r>
            <a:r>
              <a:rPr sz="2400" spc="-1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downwards.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2971800"/>
            <a:ext cx="7848600" cy="3203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1093977"/>
            <a:ext cx="5848985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 algn="just">
              <a:lnSpc>
                <a:spcPct val="15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sz="2400" spc="27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</a:t>
            </a:r>
            <a:r>
              <a:rPr sz="2400" spc="27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spc="-21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2400" spc="-21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9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spc="-1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sz="2400" spc="-1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sz="2400" spc="-1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2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</a:t>
            </a:r>
            <a:r>
              <a:rPr sz="2400" spc="-155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6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sz="2400" spc="-155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skeletal</a:t>
            </a:r>
            <a:r>
              <a:rPr sz="2400" spc="-204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pattern</a:t>
            </a:r>
            <a:r>
              <a:rPr lang="en-US" sz="2400" spc="-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9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 </a:t>
            </a:r>
            <a:r>
              <a:rPr sz="2400" spc="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hand</a:t>
            </a:r>
            <a:r>
              <a:rPr sz="2400" spc="-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1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sz="2400" spc="-15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5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2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sz="2400" spc="-17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sz="2400" spc="-15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5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3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even</a:t>
            </a:r>
            <a:r>
              <a:rPr lang="en-US" sz="2400" spc="3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8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level.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" y="2513076"/>
            <a:ext cx="8458199" cy="3735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7772400" cy="1243930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859155" marR="5080" algn="just">
              <a:spcBef>
                <a:spcPts val="95"/>
              </a:spcBef>
            </a:pPr>
            <a:r>
              <a:rPr sz="3200" spc="-285">
                <a:latin typeface="Times New Roman" pitchFamily="18" charset="0"/>
                <a:cs typeface="Times New Roman" pitchFamily="18" charset="0"/>
              </a:rPr>
              <a:t>ASSESSMENT </a:t>
            </a:r>
            <a:r>
              <a:rPr lang="en-US" sz="3200" spc="-28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3200" spc="-2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3200" spc="-175" dirty="0">
                <a:latin typeface="Times New Roman" pitchFamily="18" charset="0"/>
                <a:cs typeface="Times New Roman" pitchFamily="18" charset="0"/>
              </a:rPr>
              <a:t>VERTICAL</a:t>
            </a:r>
            <a:r>
              <a:rPr sz="3200" spc="-3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290" dirty="0">
                <a:latin typeface="Times New Roman" pitchFamily="18" charset="0"/>
                <a:cs typeface="Times New Roman" pitchFamily="18" charset="0"/>
              </a:rPr>
              <a:t>SKELETAL  </a:t>
            </a:r>
            <a:r>
              <a:rPr sz="3200" spc="-235" dirty="0">
                <a:latin typeface="Times New Roman" pitchFamily="18" charset="0"/>
                <a:cs typeface="Times New Roman" pitchFamily="18" charset="0"/>
              </a:rPr>
              <a:t>RELATIONSHIP</a:t>
            </a:r>
            <a:endParaRPr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" y="1981200"/>
            <a:ext cx="8305800" cy="371512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355600" marR="5080" indent="-343535" algn="just">
              <a:spcBef>
                <a:spcPts val="550"/>
              </a:spcBef>
              <a:tabLst>
                <a:tab pos="355600" algn="l"/>
              </a:tabLst>
            </a:pPr>
            <a:r>
              <a:rPr sz="2400" spc="285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sz="2400" spc="-1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-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vertical </a:t>
            </a:r>
            <a:r>
              <a:rPr sz="2400" spc="-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skeletal </a:t>
            </a:r>
            <a:r>
              <a:rPr sz="2400" spc="-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relationship </a:t>
            </a:r>
            <a:r>
              <a:rPr sz="2400" spc="-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assessed </a:t>
            </a: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by  </a:t>
            </a:r>
            <a:r>
              <a:rPr sz="2400" spc="-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studying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angle </a:t>
            </a:r>
            <a:r>
              <a:rPr sz="2400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formed </a:t>
            </a:r>
            <a:r>
              <a:rPr sz="2400" spc="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between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-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lower  </a:t>
            </a:r>
            <a:r>
              <a:rPr sz="2400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border </a:t>
            </a:r>
            <a:r>
              <a:rPr sz="2400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mandible </a:t>
            </a:r>
            <a:r>
              <a:rPr sz="2400" spc="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-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Frankfort  </a:t>
            </a:r>
            <a:r>
              <a:rPr sz="2400" spc="-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horizontal </a:t>
            </a:r>
            <a:r>
              <a:rPr sz="2400" spc="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plane</a:t>
            </a:r>
            <a:r>
              <a:rPr sz="2400" spc="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 </a:t>
            </a:r>
            <a:r>
              <a:rPr sz="2400" spc="-6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line </a:t>
            </a:r>
            <a:r>
              <a:rPr sz="2400" spc="3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between</a:t>
            </a:r>
            <a:r>
              <a:rPr sz="2400" spc="-49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-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most </a:t>
            </a:r>
            <a:r>
              <a:rPr sz="2400" spc="-8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superior  </a:t>
            </a:r>
            <a:r>
              <a:rPr sz="2400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point </a:t>
            </a:r>
            <a:r>
              <a:rPr sz="2400" spc="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400" spc="-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external </a:t>
            </a:r>
            <a:r>
              <a:rPr sz="2400" spc="-4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auditory meatus </a:t>
            </a:r>
            <a:r>
              <a:rPr sz="2400" spc="7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2400" spc="-8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inferior  </a:t>
            </a:r>
            <a:r>
              <a:rPr sz="2400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border </a:t>
            </a:r>
            <a:r>
              <a:rPr sz="2400" spc="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-26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7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orbit)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spcBef>
                <a:spcPts val="540"/>
              </a:spcBef>
              <a:tabLst>
                <a:tab pos="355600" algn="l"/>
              </a:tabLst>
            </a:pPr>
            <a:r>
              <a:rPr sz="2400" spc="285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sz="2400" spc="-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Normally</a:t>
            </a:r>
            <a:r>
              <a:rPr sz="2400" spc="-1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1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sz="2400" spc="-1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planes</a:t>
            </a:r>
            <a:r>
              <a:rPr sz="2400" spc="-1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intersects</a:t>
            </a:r>
            <a:r>
              <a:rPr sz="2400" spc="-1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2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sz="2400" spc="-12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400" spc="-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occipital region.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marR="186055" indent="-343535" algn="just">
              <a:spcBef>
                <a:spcPts val="1000"/>
              </a:spcBef>
              <a:tabLst>
                <a:tab pos="355600" algn="l"/>
              </a:tabLst>
            </a:pPr>
            <a:r>
              <a:rPr sz="2400" spc="285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sz="2400" spc="-2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sz="2400" spc="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case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two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planes </a:t>
            </a:r>
            <a:r>
              <a:rPr sz="2400" spc="-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meets </a:t>
            </a:r>
            <a:r>
              <a:rPr sz="2400" spc="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beyond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 </a:t>
            </a:r>
            <a:r>
              <a:rPr sz="2400" spc="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occipital</a:t>
            </a:r>
            <a:r>
              <a:rPr sz="2400" spc="-1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region,</a:t>
            </a:r>
            <a:r>
              <a:rPr sz="2400" spc="-1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sz="2400" spc="-1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indicates</a:t>
            </a:r>
            <a:r>
              <a:rPr sz="2400" spc="-1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spc="-1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low</a:t>
            </a:r>
            <a:r>
              <a:rPr sz="2400" spc="-1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angle</a:t>
            </a:r>
            <a:r>
              <a:rPr sz="2400" spc="-114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case</a:t>
            </a:r>
            <a:r>
              <a:rPr sz="2400" spc="-1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  </a:t>
            </a:r>
            <a:r>
              <a:rPr sz="2400" spc="1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sz="2400" spc="-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horizontal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growing</a:t>
            </a:r>
            <a:r>
              <a:rPr sz="2400" spc="-4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face.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marR="76200" indent="-343535" algn="just">
              <a:spcBef>
                <a:spcPts val="1019"/>
              </a:spcBef>
              <a:tabLst>
                <a:tab pos="355600" algn="l"/>
              </a:tabLst>
            </a:pPr>
            <a:r>
              <a:rPr sz="2400" spc="285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</a:t>
            </a:r>
            <a:r>
              <a:rPr sz="2400" spc="285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sz="2400" spc="-229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en-US" sz="2400" spc="-229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29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two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planes </a:t>
            </a:r>
            <a:r>
              <a:rPr sz="2400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meet </a:t>
            </a:r>
            <a:r>
              <a:rPr sz="2400" spc="-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anterior </a:t>
            </a:r>
            <a:r>
              <a:rPr sz="24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sz="2400" spc="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occipital </a:t>
            </a:r>
            <a:r>
              <a:rPr sz="2400" spc="-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region </a:t>
            </a:r>
            <a:r>
              <a:rPr sz="2400" spc="-1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it  </a:t>
            </a:r>
            <a:r>
              <a:rPr sz="24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indicates</a:t>
            </a:r>
            <a:r>
              <a:rPr sz="2400" spc="-1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spc="-1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high</a:t>
            </a:r>
            <a:r>
              <a:rPr sz="2400" spc="-1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angle</a:t>
            </a:r>
            <a:r>
              <a:rPr sz="2400" spc="-1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case</a:t>
            </a:r>
            <a:r>
              <a:rPr sz="2400" spc="-1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sz="2400" spc="-1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spc="-1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vertical</a:t>
            </a:r>
            <a:r>
              <a:rPr sz="2400" spc="-1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growing  </a:t>
            </a:r>
            <a:r>
              <a:rPr sz="2400" spc="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face.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304800"/>
            <a:ext cx="8686800" cy="4335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45994" y="4906136"/>
            <a:ext cx="3195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391920" algn="l"/>
              </a:tabLst>
            </a:pPr>
            <a:r>
              <a:rPr sz="1800" spc="-95" dirty="0">
                <a:solidFill>
                  <a:srgbClr val="FFFFFF"/>
                </a:solidFill>
                <a:latin typeface="Verdana"/>
                <a:cs typeface="Verdana"/>
              </a:rPr>
              <a:t>Assessment	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vertical</a:t>
            </a:r>
            <a:r>
              <a:rPr sz="1800" spc="-3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Verdana"/>
                <a:cs typeface="Verdana"/>
              </a:rPr>
              <a:t>facial 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height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228600"/>
            <a:ext cx="5026406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130" smtClean="0">
                <a:latin typeface="Times New Roman" pitchFamily="18" charset="0"/>
                <a:cs typeface="Times New Roman" pitchFamily="18" charset="0"/>
              </a:rPr>
              <a:t>EVALUATION</a:t>
            </a:r>
            <a:r>
              <a:rPr lang="en-US" sz="2800" spc="-1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3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2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2800" spc="-35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35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80" smtClean="0">
                <a:latin typeface="Times New Roman" pitchFamily="18" charset="0"/>
                <a:cs typeface="Times New Roman" pitchFamily="18" charset="0"/>
              </a:rPr>
              <a:t>FACIAL  </a:t>
            </a:r>
            <a:r>
              <a:rPr sz="2800" spc="-140" dirty="0">
                <a:latin typeface="Times New Roman" pitchFamily="18" charset="0"/>
                <a:cs typeface="Times New Roman" pitchFamily="18" charset="0"/>
              </a:rPr>
              <a:t>PROPORTIONS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1143000"/>
            <a:ext cx="6142990" cy="4019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 algn="just">
              <a:lnSpc>
                <a:spcPct val="150000"/>
              </a:lnSpc>
              <a:spcBef>
                <a:spcPts val="105"/>
              </a:spcBef>
              <a:tabLst>
                <a:tab pos="355600" algn="l"/>
                <a:tab pos="3388995" algn="l"/>
              </a:tabLst>
            </a:pPr>
            <a:r>
              <a:rPr sz="2400" spc="27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</a:t>
            </a:r>
            <a:r>
              <a:rPr sz="2400" spc="27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spc="114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spc="-1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well</a:t>
            </a:r>
            <a:r>
              <a:rPr lang="en-US" sz="2400" spc="-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proportioned </a:t>
            </a:r>
            <a:r>
              <a:rPr lang="en-US" sz="24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face </a:t>
            </a:r>
            <a:r>
              <a:rPr lang="en-US" sz="2400" spc="1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sz="2400" spc="-3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2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en-US" sz="2400" spc="-1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divided  </a:t>
            </a:r>
            <a:r>
              <a:rPr lang="en-US" sz="2400" spc="-1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into </a:t>
            </a:r>
            <a:r>
              <a:rPr lang="en-US" sz="2400" spc="-2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three </a:t>
            </a:r>
            <a:r>
              <a:rPr lang="en-US" sz="2400" spc="-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equal </a:t>
            </a:r>
            <a:r>
              <a:rPr lang="en-US" sz="2400" spc="-1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vertical </a:t>
            </a:r>
            <a:r>
              <a:rPr lang="en-US" sz="2400" spc="-2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thirds  </a:t>
            </a:r>
            <a:r>
              <a:rPr lang="en-US" sz="2400" spc="-1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using  </a:t>
            </a:r>
            <a:r>
              <a:rPr lang="en-US" sz="2400" spc="-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four </a:t>
            </a:r>
            <a:r>
              <a:rPr lang="en-US" sz="2400" spc="-1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horizontal </a:t>
            </a:r>
            <a:r>
              <a:rPr lang="en-US" sz="2400" spc="-1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planes </a:t>
            </a:r>
            <a:r>
              <a:rPr lang="en-US" sz="2400" spc="-1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2400" spc="-2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spc="-1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level </a:t>
            </a:r>
            <a:r>
              <a:rPr lang="en-US" sz="24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400" spc="-3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2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 </a:t>
            </a:r>
            <a:r>
              <a:rPr lang="en-US" sz="2400" spc="-19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hair line</a:t>
            </a:r>
            <a:r>
              <a:rPr lang="en-US" sz="2400" spc="-1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the </a:t>
            </a:r>
            <a:r>
              <a:rPr lang="en-US" sz="2400" spc="-1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supra </a:t>
            </a:r>
            <a:r>
              <a:rPr lang="en-US" sz="2400" spc="-1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orbital </a:t>
            </a:r>
            <a:r>
              <a:rPr lang="en-US" sz="2400" spc="-1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ridge, </a:t>
            </a:r>
            <a:r>
              <a:rPr lang="en-US" sz="2400" spc="-2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spc="-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base  </a:t>
            </a:r>
            <a:r>
              <a:rPr lang="en-US" sz="24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spc="-2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spc="-23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0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nose </a:t>
            </a:r>
            <a:r>
              <a:rPr lang="en-US" sz="2400" spc="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spc="-2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spc="-1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inferior </a:t>
            </a:r>
            <a:r>
              <a:rPr lang="en-US" sz="2400" spc="-16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1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border </a:t>
            </a:r>
            <a:r>
              <a:rPr lang="en-US" sz="2400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  </a:t>
            </a:r>
            <a:r>
              <a:rPr lang="en-US" sz="2400" spc="-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chin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55600" marR="532130" indent="-343535" algn="just">
              <a:lnSpc>
                <a:spcPct val="15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lang="en-US" sz="2400" spc="27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lang="en-US" sz="2400" spc="-2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Within the </a:t>
            </a:r>
            <a:r>
              <a:rPr lang="en-US" sz="2400" spc="-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lower </a:t>
            </a:r>
            <a:r>
              <a:rPr lang="en-US" sz="2400" spc="-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face, </a:t>
            </a:r>
            <a:r>
              <a:rPr lang="en-US" sz="2400" spc="-2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spc="-114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upper </a:t>
            </a:r>
            <a:r>
              <a:rPr lang="en-US" sz="2400" spc="-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lip  </a:t>
            </a:r>
            <a:r>
              <a:rPr lang="en-US" sz="2400" spc="-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occupies </a:t>
            </a:r>
            <a:r>
              <a:rPr lang="en-US" sz="2400" spc="114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spc="-2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third </a:t>
            </a:r>
            <a:r>
              <a:rPr lang="en-US" sz="24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400" spc="-484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2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spc="-1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distance </a:t>
            </a:r>
            <a:r>
              <a:rPr lang="en-US" sz="2400" spc="-204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while  </a:t>
            </a:r>
            <a:r>
              <a:rPr lang="en-US" sz="2400" spc="-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chin </a:t>
            </a:r>
            <a:r>
              <a:rPr lang="en-US" sz="2400" spc="-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occupies </a:t>
            </a:r>
            <a:r>
              <a:rPr lang="en-US" sz="2400" spc="-2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spc="-2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rest </a:t>
            </a:r>
            <a:r>
              <a:rPr lang="en-US" sz="24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spc="-23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spc="-37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space.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4648200"/>
            <a:ext cx="6477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5334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lgerian" pitchFamily="82" charset="0"/>
              </a:rPr>
              <a:t>SUMMARY</a:t>
            </a:r>
            <a:endParaRPr lang="en-IN" sz="28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295400"/>
            <a:ext cx="830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IN" dirty="0" smtClean="0"/>
              <a:t>    Orthodontic examination and diagnosis start first with formal and</a:t>
            </a:r>
          </a:p>
          <a:p>
            <a:r>
              <a:rPr lang="en-IN" dirty="0" smtClean="0"/>
              <a:t>       informal meeting with child and parents. 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      A detailed history is followed by a detailed, intricate examination of physical                 growth, </a:t>
            </a:r>
            <a:r>
              <a:rPr lang="en-IN" dirty="0" err="1" smtClean="0"/>
              <a:t>face,soft</a:t>
            </a:r>
            <a:r>
              <a:rPr lang="en-IN" dirty="0" smtClean="0"/>
              <a:t> tissues and oral cavity, including functions of </a:t>
            </a:r>
            <a:r>
              <a:rPr lang="en-IN" dirty="0" err="1" smtClean="0"/>
              <a:t>stomatognathic</a:t>
            </a:r>
            <a:endParaRPr lang="en-IN" dirty="0" smtClean="0"/>
          </a:p>
          <a:p>
            <a:r>
              <a:rPr lang="en-IN" dirty="0" smtClean="0"/>
              <a:t>systems.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      A close and diligent clinical study evaluation of malocclusion and</a:t>
            </a:r>
          </a:p>
          <a:p>
            <a:r>
              <a:rPr lang="en-IN" dirty="0" smtClean="0"/>
              <a:t>        functional examination is a critical component of orthodontic diagnosis. 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      A detailed examination cannot be done in a hurry and</a:t>
            </a:r>
          </a:p>
          <a:p>
            <a:r>
              <a:rPr lang="en-IN" dirty="0" smtClean="0"/>
              <a:t>        would require each of the listed components to be recorded and</a:t>
            </a:r>
          </a:p>
          <a:p>
            <a:r>
              <a:rPr lang="en-IN" dirty="0" smtClean="0"/>
              <a:t>        evaluated for its possible impact on oral health and orthodontic</a:t>
            </a:r>
          </a:p>
          <a:p>
            <a:r>
              <a:rPr lang="en-IN" dirty="0" smtClean="0"/>
              <a:t>        treatment. 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      The clinical examination is followed by making required</a:t>
            </a:r>
          </a:p>
          <a:p>
            <a:r>
              <a:rPr lang="en-IN" dirty="0" smtClean="0"/>
              <a:t>         records and investigations leading to a comprehensive diagnosis and</a:t>
            </a:r>
          </a:p>
          <a:p>
            <a:r>
              <a:rPr lang="en-IN" dirty="0" smtClean="0"/>
              <a:t>       treatment plan.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017835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6304" y="1303981"/>
            <a:ext cx="6673174" cy="1170537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6304" y="2675814"/>
            <a:ext cx="6769428" cy="2738628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Textbook of Orthodontics </a:t>
            </a:r>
            <a:r>
              <a:rPr lang="en-US" dirty="0" smtClean="0"/>
              <a:t>– </a:t>
            </a:r>
            <a:r>
              <a:rPr lang="en-US" dirty="0" err="1" smtClean="0"/>
              <a:t>Gurkeerat</a:t>
            </a:r>
            <a:r>
              <a:rPr lang="en-US" dirty="0" smtClean="0"/>
              <a:t> Singh, </a:t>
            </a:r>
            <a:r>
              <a:rPr lang="en-US" dirty="0" err="1" smtClean="0"/>
              <a:t>Jaypee</a:t>
            </a:r>
            <a:r>
              <a:rPr lang="en-US" dirty="0" smtClean="0"/>
              <a:t> </a:t>
            </a:r>
            <a:r>
              <a:rPr lang="en-US" dirty="0"/>
              <a:t>Brothers;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Edition </a:t>
            </a:r>
          </a:p>
          <a:p>
            <a:r>
              <a:rPr lang="en-US" dirty="0" smtClean="0"/>
              <a:t>Orthodontics – The Art and Science, S.I </a:t>
            </a:r>
            <a:r>
              <a:rPr lang="en-US" dirty="0" err="1" smtClean="0"/>
              <a:t>Bhalajhi</a:t>
            </a:r>
            <a:r>
              <a:rPr lang="en-US" dirty="0" smtClean="0"/>
              <a:t>, </a:t>
            </a:r>
            <a:r>
              <a:rPr lang="en-US" dirty="0" err="1" smtClean="0"/>
              <a:t>AryaMedi</a:t>
            </a:r>
            <a:r>
              <a:rPr lang="en-US" dirty="0" smtClean="0"/>
              <a:t> Publishing; 7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</a:p>
          <a:p>
            <a:r>
              <a:rPr lang="en-US" dirty="0" smtClean="0"/>
              <a:t>Textbook </a:t>
            </a:r>
            <a:r>
              <a:rPr lang="en-US" dirty="0"/>
              <a:t>of Orthodontics – Sridhar </a:t>
            </a:r>
            <a:r>
              <a:rPr lang="en-US" dirty="0" err="1"/>
              <a:t>Premkumar</a:t>
            </a:r>
            <a:r>
              <a:rPr lang="en-US" dirty="0"/>
              <a:t>, </a:t>
            </a:r>
            <a:r>
              <a:rPr lang="en-US" dirty="0" smtClean="0"/>
              <a:t>Elsevier; 1</a:t>
            </a:r>
            <a:r>
              <a:rPr lang="en-US" baseline="30000" dirty="0" smtClean="0"/>
              <a:t>st</a:t>
            </a:r>
            <a:r>
              <a:rPr lang="en-US" dirty="0" smtClean="0"/>
              <a:t> Edition</a:t>
            </a:r>
          </a:p>
          <a:p>
            <a:r>
              <a:rPr lang="en-US" dirty="0"/>
              <a:t>Orthodontics: Diagnosis and Management of Malocclusion and </a:t>
            </a:r>
            <a:r>
              <a:rPr lang="en-US" dirty="0" err="1"/>
              <a:t>Dentofacial</a:t>
            </a:r>
            <a:r>
              <a:rPr lang="en-US" dirty="0"/>
              <a:t> </a:t>
            </a:r>
            <a:r>
              <a:rPr lang="en-US" dirty="0" smtClean="0"/>
              <a:t>Deformities – O.P </a:t>
            </a:r>
            <a:r>
              <a:rPr lang="en-US" dirty="0" err="1" smtClean="0"/>
              <a:t>Kharbanda</a:t>
            </a:r>
            <a:r>
              <a:rPr lang="en-US" dirty="0" smtClean="0"/>
              <a:t>, Elsevier; 1</a:t>
            </a:r>
            <a:r>
              <a:rPr lang="en-US" baseline="30000" dirty="0" smtClean="0"/>
              <a:t>st</a:t>
            </a:r>
            <a:r>
              <a:rPr lang="en-US" dirty="0" smtClean="0"/>
              <a:t> Edition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1730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8650" y="1031422"/>
            <a:ext cx="7886700" cy="1093844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&amp; Answer Session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69881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838200"/>
            <a:ext cx="7924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 – II</a:t>
            </a:r>
          </a:p>
          <a:p>
            <a:endParaRPr lang="en-US" dirty="0" smtClean="0"/>
          </a:p>
          <a:p>
            <a:r>
              <a:rPr lang="en-US" dirty="0" smtClean="0"/>
              <a:t>Orthodontic study models</a:t>
            </a:r>
          </a:p>
          <a:p>
            <a:r>
              <a:rPr lang="en-US" dirty="0" smtClean="0"/>
              <a:t>Diagnostic </a:t>
            </a:r>
            <a:r>
              <a:rPr lang="en-US" dirty="0" smtClean="0"/>
              <a:t>setups</a:t>
            </a:r>
            <a:endParaRPr lang="en-US" dirty="0" smtClean="0"/>
          </a:p>
          <a:p>
            <a:r>
              <a:rPr lang="en-US" dirty="0" smtClean="0"/>
              <a:t>Supplemental diagnostic aids : Facial photographs as diagnostic aids , Electromyography , Radiographs in  Orthodontics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Summary</a:t>
            </a:r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228600"/>
            <a:ext cx="394017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5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sz="3200" spc="-2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1295400"/>
            <a:ext cx="8001000" cy="4784002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5600" marR="5080" indent="-342900" algn="just">
              <a:lnSpc>
                <a:spcPct val="150000"/>
              </a:lnSpc>
              <a:spcBef>
                <a:spcPts val="745"/>
              </a:spcBef>
              <a:buFont typeface="Wingdings" pitchFamily="2" charset="2"/>
              <a:buChar char="q"/>
            </a:pPr>
            <a:r>
              <a:rPr sz="2400" spc="38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Orthodontic </a:t>
            </a:r>
            <a:r>
              <a:rPr sz="2400" spc="-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diagnosis </a:t>
            </a:r>
            <a:r>
              <a:rPr sz="24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deals </a:t>
            </a:r>
            <a:r>
              <a:rPr sz="2400" spc="-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with  </a:t>
            </a:r>
            <a:r>
              <a:rPr sz="2400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recognition </a:t>
            </a:r>
            <a:r>
              <a:rPr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400" spc="-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-1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various  </a:t>
            </a:r>
            <a:r>
              <a:rPr sz="2400" spc="-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characteristics </a:t>
            </a:r>
            <a:r>
              <a:rPr sz="2400" spc="1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400" spc="-3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400" spc="-3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9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malocclusion.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marR="484505" indent="-342900" algn="just">
              <a:lnSpc>
                <a:spcPct val="150000"/>
              </a:lnSpc>
              <a:spcBef>
                <a:spcPts val="1000"/>
              </a:spcBef>
            </a:pPr>
            <a:r>
              <a:rPr sz="2400" spc="38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 </a:t>
            </a:r>
            <a:r>
              <a:rPr sz="2400" spc="-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Orthodontic</a:t>
            </a:r>
            <a:r>
              <a:rPr lang="en-US" sz="2400" spc="-68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diagnosis </a:t>
            </a:r>
            <a:r>
              <a:rPr sz="2400" spc="-7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should </a:t>
            </a:r>
            <a:r>
              <a:rPr sz="2400" spc="-9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be </a:t>
            </a:r>
            <a:r>
              <a:rPr sz="2400" spc="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based </a:t>
            </a:r>
            <a:r>
              <a:rPr sz="2400" spc="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sz="2400" spc="-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scientific </a:t>
            </a:r>
            <a:r>
              <a:rPr sz="2400" spc="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knowledge  </a:t>
            </a:r>
            <a:r>
              <a:rPr sz="2400" spc="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combined </a:t>
            </a:r>
            <a:r>
              <a:rPr sz="2400" spc="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at </a:t>
            </a:r>
            <a:r>
              <a:rPr sz="2400" spc="-1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times </a:t>
            </a:r>
            <a:r>
              <a:rPr sz="2400" spc="-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clinical  </a:t>
            </a:r>
            <a:r>
              <a:rPr sz="2400" spc="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experience </a:t>
            </a:r>
            <a:r>
              <a:rPr sz="2400" spc="10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400" spc="-73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73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sz="2400" spc="5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common </a:t>
            </a:r>
            <a:r>
              <a:rPr sz="2400" spc="-1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sense.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marR="40640" indent="-342900" algn="just">
              <a:lnSpc>
                <a:spcPct val="150000"/>
              </a:lnSpc>
              <a:spcBef>
                <a:spcPts val="1010"/>
              </a:spcBef>
              <a:tabLst>
                <a:tab pos="448309" algn="l"/>
              </a:tabLst>
            </a:pPr>
            <a:r>
              <a:rPr sz="2400" spc="38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sz="2400" spc="38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spc="-6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sz="2400" spc="-6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iagnosis </a:t>
            </a:r>
            <a:r>
              <a:rPr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include </a:t>
            </a:r>
            <a:r>
              <a:rPr sz="2400" spc="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case </a:t>
            </a:r>
            <a:r>
              <a:rPr sz="2400" spc="-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history,  </a:t>
            </a:r>
            <a:r>
              <a:rPr sz="2400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clinical </a:t>
            </a:r>
            <a:r>
              <a:rPr sz="2400" spc="-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examination </a:t>
            </a:r>
            <a:r>
              <a:rPr sz="2400" spc="10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2400" spc="-6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other  </a:t>
            </a:r>
            <a:r>
              <a:rPr sz="2400" spc="-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diagnostic</a:t>
            </a:r>
            <a:r>
              <a:rPr lang="en-US" sz="24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aids </a:t>
            </a:r>
            <a:r>
              <a:rPr sz="2400" spc="-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such </a:t>
            </a:r>
            <a:r>
              <a:rPr sz="2400" spc="-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 </a:t>
            </a:r>
            <a:r>
              <a:rPr sz="2400" spc="-1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study </a:t>
            </a:r>
            <a:r>
              <a:rPr sz="2400" spc="-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casts</a:t>
            </a:r>
            <a:r>
              <a:rPr sz="2400" spc="-9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spc="-9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radiographs </a:t>
            </a:r>
            <a:r>
              <a:rPr sz="2400" spc="10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400" spc="-3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photographs.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066800"/>
            <a:ext cx="7235190" cy="31668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50000"/>
              </a:lnSpc>
              <a:spcBef>
                <a:spcPts val="95"/>
              </a:spcBef>
            </a:pPr>
            <a:r>
              <a:rPr sz="2400" spc="38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</a:t>
            </a:r>
            <a:r>
              <a:rPr sz="2400" spc="95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Comprehensive</a:t>
            </a:r>
            <a:r>
              <a:rPr sz="2400" spc="-1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orthodontic</a:t>
            </a:r>
            <a:r>
              <a:rPr sz="2400" spc="-2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diagnosis</a:t>
            </a:r>
            <a:r>
              <a:rPr sz="2400" spc="-21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-60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400" spc="-60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55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esta</a:t>
            </a:r>
            <a:r>
              <a:rPr sz="2400" spc="-5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blished </a:t>
            </a: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sz="2400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clinical </a:t>
            </a:r>
            <a:r>
              <a:rPr sz="2400" spc="-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implementation  </a:t>
            </a:r>
            <a:r>
              <a:rPr sz="2400" spc="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called </a:t>
            </a:r>
            <a:r>
              <a:rPr sz="2400" spc="-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diagnostic</a:t>
            </a:r>
            <a:r>
              <a:rPr sz="2400" spc="-50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50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9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aids</a:t>
            </a:r>
            <a:r>
              <a:rPr sz="2400" spc="-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marR="104139" indent="-342900" algn="just">
              <a:lnSpc>
                <a:spcPct val="150000"/>
              </a:lnSpc>
              <a:spcBef>
                <a:spcPts val="1010"/>
              </a:spcBef>
              <a:tabLst>
                <a:tab pos="2653665" algn="l"/>
              </a:tabLst>
            </a:pPr>
            <a:r>
              <a:rPr sz="2400" spc="38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</a:t>
            </a:r>
            <a:r>
              <a:rPr sz="2400" spc="10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Orthodontic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diag</a:t>
            </a:r>
            <a:r>
              <a:rPr lang="en-US"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2400" spc="-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ostic</a:t>
            </a:r>
            <a:r>
              <a:rPr sz="2400" spc="-23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aids</a:t>
            </a:r>
            <a:r>
              <a:rPr sz="2400" spc="-22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22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sz="2400" spc="-21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-2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two  </a:t>
            </a:r>
            <a:r>
              <a:rPr sz="2400" spc="-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types</a:t>
            </a:r>
            <a:r>
              <a:rPr sz="2400" spc="-2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namely’;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637540" indent="-515620" algn="just">
              <a:lnSpc>
                <a:spcPct val="150000"/>
              </a:lnSpc>
              <a:spcBef>
                <a:spcPts val="994"/>
              </a:spcBef>
              <a:buSzPct val="80357"/>
              <a:buAutoNum type="arabicPeriod"/>
              <a:tabLst>
                <a:tab pos="636905" algn="l"/>
                <a:tab pos="637540" algn="l"/>
              </a:tabLst>
            </a:pPr>
            <a:r>
              <a:rPr sz="2400" spc="-15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Essential </a:t>
            </a:r>
            <a:r>
              <a:rPr sz="2400" spc="-5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diagnostic</a:t>
            </a:r>
            <a:r>
              <a:rPr sz="2400" spc="-26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aids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637540" indent="-515620" algn="just">
              <a:lnSpc>
                <a:spcPct val="150000"/>
              </a:lnSpc>
              <a:spcBef>
                <a:spcPts val="1000"/>
              </a:spcBef>
              <a:buSzPct val="80357"/>
              <a:buAutoNum type="arabicPeriod"/>
              <a:tabLst>
                <a:tab pos="636905" algn="l"/>
                <a:tab pos="637540" algn="l"/>
              </a:tabLst>
            </a:pPr>
            <a:r>
              <a:rPr sz="2400" spc="-45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Supplemental </a:t>
            </a:r>
            <a:r>
              <a:rPr sz="2400" spc="-5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diagnostic</a:t>
            </a:r>
            <a:r>
              <a:rPr sz="2400" spc="-34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aids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304800"/>
            <a:ext cx="738855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64895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ESSENTIAL  </a:t>
            </a:r>
            <a:r>
              <a:rPr sz="3200" spc="-1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DIAGNOSTIC</a:t>
            </a:r>
            <a:r>
              <a:rPr sz="3200" spc="-11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AIDS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0600" y="838201"/>
            <a:ext cx="7391400" cy="52302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 algn="just">
              <a:spcBef>
                <a:spcPts val="105"/>
              </a:spcBef>
            </a:pPr>
            <a:r>
              <a:rPr sz="2400" spc="-10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sz="2400" spc="-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sz="2400" spc="-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clinical</a:t>
            </a:r>
            <a:r>
              <a:rPr sz="2400" spc="-1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aids</a:t>
            </a:r>
            <a:r>
              <a:rPr sz="2400" spc="-1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sz="2400" spc="-1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sz="2400" spc="-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considered</a:t>
            </a:r>
            <a:r>
              <a:rPr sz="2400" spc="-14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8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very</a:t>
            </a:r>
            <a:r>
              <a:rPr lang="en-US" sz="2400" spc="-8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important </a:t>
            </a:r>
            <a:r>
              <a:rPr sz="2400" spc="-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sz="2400" spc="-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sz="2400" spc="-409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cases.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spcBef>
                <a:spcPts val="995"/>
              </a:spcBef>
            </a:pPr>
            <a:r>
              <a:rPr sz="2400" spc="-10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400" spc="-10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7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sz="2400" spc="-3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sz="2400" spc="-16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6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essential</a:t>
            </a:r>
            <a:r>
              <a:rPr lang="en-US" sz="2400" spc="-6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1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diagnostic</a:t>
            </a:r>
            <a:r>
              <a:rPr sz="2400" spc="-1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aids;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637540" indent="-516255" algn="just">
              <a:spcBef>
                <a:spcPts val="1005"/>
              </a:spcBef>
              <a:buClr>
                <a:srgbClr val="89D0D5"/>
              </a:buClr>
              <a:buSzPct val="80000"/>
              <a:buAutoNum type="arabicPeriod"/>
              <a:tabLst>
                <a:tab pos="637540" algn="l"/>
                <a:tab pos="638175" algn="l"/>
              </a:tabLst>
            </a:pPr>
            <a:r>
              <a:rPr sz="2400" spc="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Case</a:t>
            </a:r>
            <a:r>
              <a:rPr sz="2400" spc="-1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history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637540" indent="-516255" algn="just">
              <a:spcBef>
                <a:spcPts val="1000"/>
              </a:spcBef>
              <a:buClr>
                <a:srgbClr val="89D0D5"/>
              </a:buClr>
              <a:buSzPct val="80000"/>
              <a:buAutoNum type="arabicPeriod"/>
              <a:tabLst>
                <a:tab pos="637540" algn="l"/>
                <a:tab pos="638175" algn="l"/>
              </a:tabLst>
            </a:pPr>
            <a:r>
              <a:rPr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Clinical</a:t>
            </a:r>
            <a:r>
              <a:rPr sz="2400" spc="-1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examination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637540" indent="-516255" algn="just">
              <a:spcBef>
                <a:spcPts val="994"/>
              </a:spcBef>
              <a:buClr>
                <a:srgbClr val="89D0D5"/>
              </a:buClr>
              <a:buSzPct val="80000"/>
              <a:buAutoNum type="arabicPeriod"/>
              <a:tabLst>
                <a:tab pos="637540" algn="l"/>
                <a:tab pos="638175" algn="l"/>
              </a:tabLst>
            </a:pPr>
            <a:r>
              <a:rPr sz="2400" spc="-10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Study</a:t>
            </a:r>
            <a:r>
              <a:rPr sz="2400" spc="-19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models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637540" indent="-516255" algn="just">
              <a:spcBef>
                <a:spcPts val="1010"/>
              </a:spcBef>
              <a:buClr>
                <a:srgbClr val="89D0D5"/>
              </a:buClr>
              <a:buSzPct val="80000"/>
              <a:buAutoNum type="arabicPeriod"/>
              <a:tabLst>
                <a:tab pos="637540" algn="l"/>
                <a:tab pos="638175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Certain</a:t>
            </a:r>
            <a:r>
              <a:rPr sz="2400" spc="-204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radiographs;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121920" algn="just">
              <a:spcBef>
                <a:spcPts val="994"/>
              </a:spcBef>
              <a:tabLst>
                <a:tab pos="637540" algn="l"/>
              </a:tabLst>
            </a:pPr>
            <a:r>
              <a:rPr sz="2400" spc="27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sz="2400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Periapical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121920" algn="just">
              <a:spcBef>
                <a:spcPts val="1000"/>
              </a:spcBef>
              <a:tabLst>
                <a:tab pos="637540" algn="l"/>
              </a:tabLst>
            </a:pPr>
            <a:r>
              <a:rPr sz="2400" spc="27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sz="2400" spc="-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Bitewing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121920" algn="just">
              <a:spcBef>
                <a:spcPts val="1005"/>
              </a:spcBef>
              <a:tabLst>
                <a:tab pos="637540" algn="l"/>
              </a:tabLst>
            </a:pPr>
            <a:r>
              <a:rPr sz="2400" spc="270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sz="2400" spc="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Panoramic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541655" indent="-420370" algn="just">
              <a:spcBef>
                <a:spcPts val="994"/>
              </a:spcBef>
              <a:buAutoNum type="arabicPeriod" startAt="5"/>
              <a:tabLst>
                <a:tab pos="541020" algn="l"/>
                <a:tab pos="542290" algn="l"/>
              </a:tabLst>
            </a:pPr>
            <a:r>
              <a:rPr sz="2400" spc="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Facial</a:t>
            </a:r>
            <a:r>
              <a:rPr sz="2400" spc="-1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photographs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7622" y="269494"/>
            <a:ext cx="500557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65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Supplemental  </a:t>
            </a:r>
            <a:r>
              <a:rPr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diagnostic</a:t>
            </a:r>
            <a:r>
              <a:rPr sz="3200" spc="-425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7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aids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990601"/>
            <a:ext cx="7924800" cy="4458913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4965" marR="5080" indent="-342900" algn="just">
              <a:spcBef>
                <a:spcPts val="390"/>
              </a:spcBef>
              <a:tabLst>
                <a:tab pos="354965" algn="l"/>
              </a:tabLst>
            </a:pPr>
            <a:r>
              <a:rPr sz="2400" spc="315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sz="2400" spc="-1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sz="2400" spc="-1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sz="2400" spc="-1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certain</a:t>
            </a:r>
            <a:r>
              <a:rPr sz="2400" spc="-1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aids</a:t>
            </a:r>
            <a:r>
              <a:rPr sz="2400" spc="-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sz="2400" spc="-17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7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2400" spc="-2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6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essential</a:t>
            </a:r>
            <a:r>
              <a:rPr sz="2400" spc="-2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  </a:t>
            </a:r>
            <a:r>
              <a:rPr sz="2400" spc="-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all </a:t>
            </a:r>
            <a:r>
              <a:rPr sz="2400" spc="-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cases. </a:t>
            </a:r>
            <a:r>
              <a:rPr sz="2400" spc="-1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They </a:t>
            </a:r>
            <a:r>
              <a:rPr sz="24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may </a:t>
            </a:r>
            <a:r>
              <a:rPr sz="2400" spc="-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require </a:t>
            </a:r>
            <a:r>
              <a:rPr sz="24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specialized  </a:t>
            </a:r>
            <a:r>
              <a:rPr sz="2400" spc="-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equipments</a:t>
            </a:r>
            <a:r>
              <a:rPr sz="2400" spc="-2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sz="2400" spc="-1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sz="2400" spc="-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4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average</a:t>
            </a:r>
            <a:r>
              <a:rPr sz="2400" spc="-17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7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dentist</a:t>
            </a:r>
            <a:r>
              <a:rPr lang="en-US" sz="2400" spc="-7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9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may</a:t>
            </a:r>
            <a:r>
              <a:rPr sz="2400" spc="-1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not  </a:t>
            </a:r>
            <a:r>
              <a:rPr sz="2400" spc="-1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possess.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121920" marR="422275" indent="-109855" algn="just">
              <a:spcBef>
                <a:spcPts val="204"/>
              </a:spcBef>
              <a:tabLst>
                <a:tab pos="354965" algn="l"/>
              </a:tabLst>
            </a:pPr>
            <a:r>
              <a:rPr sz="2400" spc="315" dirty="0">
                <a:solidFill>
                  <a:srgbClr val="89D0D5"/>
                </a:solidFill>
                <a:latin typeface="Times New Roman" pitchFamily="18" charset="0"/>
                <a:cs typeface="Times New Roman" pitchFamily="18" charset="0"/>
              </a:rPr>
              <a:t>	</a:t>
            </a:r>
            <a:r>
              <a:rPr sz="2400" spc="-12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spc="-12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supplemental</a:t>
            </a:r>
            <a:r>
              <a:rPr lang="en-US" sz="2400" spc="-2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diagnostic</a:t>
            </a:r>
            <a:r>
              <a:rPr lang="en-US" sz="24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aids</a:t>
            </a:r>
            <a:r>
              <a:rPr sz="2400" spc="-56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56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sz="2400" spc="-4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include</a:t>
            </a:r>
            <a:r>
              <a:rPr sz="2400" spc="-4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;  </a:t>
            </a:r>
            <a:endParaRPr lang="en-US" sz="2400" spc="-4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1920" marR="422275" indent="-109855" algn="just">
              <a:spcBef>
                <a:spcPts val="204"/>
              </a:spcBef>
              <a:tabLst>
                <a:tab pos="354965" algn="l"/>
              </a:tabLst>
            </a:pPr>
            <a:r>
              <a:rPr sz="2400" spc="-5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1-Specialized </a:t>
            </a:r>
            <a:r>
              <a:rPr sz="2400" spc="-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radiographs</a:t>
            </a:r>
            <a:r>
              <a:rPr sz="2400" spc="-3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ex;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742315" algn="just">
              <a:spcBef>
                <a:spcPts val="500"/>
              </a:spcBef>
            </a:pPr>
            <a:r>
              <a:rPr sz="2400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a-cephlometric</a:t>
            </a:r>
            <a:r>
              <a:rPr sz="2400" spc="-1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radiographs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819785" algn="just">
              <a:spcBef>
                <a:spcPts val="745"/>
              </a:spcBef>
            </a:pPr>
            <a:r>
              <a:rPr sz="2400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b-occlusal </a:t>
            </a:r>
            <a:r>
              <a:rPr sz="2400" spc="-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intra-oral</a:t>
            </a:r>
            <a:r>
              <a:rPr sz="2400" spc="-3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films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819785" algn="just">
              <a:spcBef>
                <a:spcPts val="730"/>
              </a:spcBef>
            </a:pPr>
            <a:r>
              <a:rPr sz="2400" spc="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c-selected </a:t>
            </a:r>
            <a:r>
              <a:rPr sz="2400" spc="-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lateral </a:t>
            </a:r>
            <a:r>
              <a:rPr sz="2400" spc="-4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jaw</a:t>
            </a:r>
            <a:r>
              <a:rPr sz="2400" spc="-50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50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spc="-7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views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121920" marR="372745" indent="697865" algn="just">
              <a:spcBef>
                <a:spcPts val="229"/>
              </a:spcBef>
            </a:pPr>
            <a:r>
              <a:rPr sz="2400" spc="5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d-con</a:t>
            </a:r>
            <a:r>
              <a:rPr lang="en-US" sz="2400" spc="5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  shift  technique</a:t>
            </a:r>
            <a:r>
              <a:rPr sz="2400" spc="2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spc="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21920" marR="372745" indent="697865" algn="just">
              <a:spcBef>
                <a:spcPts val="229"/>
              </a:spcBef>
            </a:pPr>
            <a:r>
              <a:rPr sz="2400" spc="-3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2.Electromyographic </a:t>
            </a:r>
            <a:r>
              <a:rPr sz="2400" spc="-3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examination </a:t>
            </a:r>
            <a:r>
              <a:rPr sz="2400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-4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muscle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636905" algn="just"/>
            <a:r>
              <a:rPr lang="en-US" sz="2400" spc="-4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spc="-4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ctivity</a:t>
            </a:r>
            <a:r>
              <a:rPr lang="en-US" sz="2400" spc="-4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1143000"/>
            <a:ext cx="6876415" cy="3592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8610" marR="5080" indent="-308610" algn="just">
              <a:lnSpc>
                <a:spcPct val="150000"/>
              </a:lnSpc>
              <a:spcBef>
                <a:spcPts val="95"/>
              </a:spcBef>
              <a:buSzPct val="96428"/>
              <a:buAutoNum type="arabicPeriod" startAt="3"/>
              <a:tabLst>
                <a:tab pos="308610" algn="l"/>
              </a:tabLst>
            </a:pPr>
            <a:r>
              <a:rPr sz="2400" spc="3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Han</a:t>
            </a:r>
            <a:r>
              <a:rPr lang="en-US" sz="2400" spc="3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sz="2400" spc="3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1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wrist</a:t>
            </a:r>
            <a:r>
              <a:rPr lang="en-US" sz="2400" spc="-21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radiographs </a:t>
            </a:r>
            <a:r>
              <a:rPr sz="2400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sz="2400" spc="-59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9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assess </a:t>
            </a:r>
            <a:r>
              <a:rPr lang="en-US" sz="2400" spc="8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bone age</a:t>
            </a:r>
            <a:r>
              <a:rPr sz="2400" spc="16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14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sz="2400" spc="-5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maturation</a:t>
            </a:r>
            <a:r>
              <a:rPr lang="en-US" sz="2400" spc="-5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8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6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age</a:t>
            </a:r>
            <a:r>
              <a:rPr lang="en-US" sz="2400" spc="16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07975" indent="-295910" algn="just">
              <a:lnSpc>
                <a:spcPct val="150000"/>
              </a:lnSpc>
              <a:spcBef>
                <a:spcPts val="1010"/>
              </a:spcBef>
              <a:buSzPct val="96428"/>
              <a:buAutoNum type="arabicPeriod" startAt="3"/>
              <a:tabLst>
                <a:tab pos="308610" algn="l"/>
              </a:tabLst>
            </a:pPr>
            <a:r>
              <a:rPr sz="2400" spc="-2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Endocrine</a:t>
            </a:r>
            <a:r>
              <a:rPr lang="en-US" sz="2400" spc="-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1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tests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12700" marR="669290" algn="just">
              <a:lnSpc>
                <a:spcPct val="150000"/>
              </a:lnSpc>
              <a:buSzPct val="96428"/>
              <a:buAutoNum type="arabicPeriod" startAt="3"/>
              <a:tabLst>
                <a:tab pos="308610" algn="l"/>
              </a:tabLst>
            </a:pPr>
            <a:r>
              <a:rPr sz="2400" spc="-12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Estimation</a:t>
            </a:r>
            <a:r>
              <a:rPr lang="en-US" sz="2400" spc="-12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2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1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-22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22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basal</a:t>
            </a:r>
            <a:r>
              <a:rPr lang="en-US" sz="2400" spc="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1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metabolic</a:t>
            </a:r>
            <a:r>
              <a:rPr sz="2400" spc="-2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rate </a:t>
            </a:r>
            <a:endParaRPr lang="en-US" sz="2400" spc="-35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669290" algn="just">
              <a:lnSpc>
                <a:spcPct val="150000"/>
              </a:lnSpc>
              <a:buSzPct val="96428"/>
              <a:tabLst>
                <a:tab pos="308610" algn="l"/>
              </a:tabLst>
            </a:pPr>
            <a:r>
              <a:rPr sz="2400" spc="-3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6.Diagnostic</a:t>
            </a:r>
            <a:r>
              <a:rPr sz="2400" spc="-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set-up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ct val="150000"/>
              </a:lnSpc>
              <a:spcBef>
                <a:spcPts val="1010"/>
              </a:spcBef>
            </a:pPr>
            <a:r>
              <a:rPr lang="en-US" sz="2400" spc="-4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sz="2400" spc="-45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Occlusograms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962</TotalTime>
  <Words>986</Words>
  <Application>Microsoft Office PowerPoint</Application>
  <PresentationFormat>On-screen Show (4:3)</PresentationFormat>
  <Paragraphs>209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Algerian</vt:lpstr>
      <vt:lpstr>Arial</vt:lpstr>
      <vt:lpstr>Book Antiqua</vt:lpstr>
      <vt:lpstr>Calibri</vt:lpstr>
      <vt:lpstr>Consolas</vt:lpstr>
      <vt:lpstr>Corbel</vt:lpstr>
      <vt:lpstr>Times New Roman</vt:lpstr>
      <vt:lpstr>Verdana</vt:lpstr>
      <vt:lpstr>Wingdings</vt:lpstr>
      <vt:lpstr>Wingdings 2</vt:lpstr>
      <vt:lpstr>Wingdings 3</vt:lpstr>
      <vt:lpstr>Metro</vt:lpstr>
      <vt:lpstr>PowerPoint Presentation</vt:lpstr>
      <vt:lpstr>Specific learning Objectives </vt:lpstr>
      <vt:lpstr>PowerPoint Presentation</vt:lpstr>
      <vt:lpstr>PowerPoint Presentation</vt:lpstr>
      <vt:lpstr>INTRODUCTION</vt:lpstr>
      <vt:lpstr>PowerPoint Presentation</vt:lpstr>
      <vt:lpstr>ESSENTIAL  DIAGNOSTIC AIDS</vt:lpstr>
      <vt:lpstr>Supplemental  diagnostic aids</vt:lpstr>
      <vt:lpstr>PowerPoint Presentation</vt:lpstr>
      <vt:lpstr>CASE  HI 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 EXAMIATION</vt:lpstr>
      <vt:lpstr>Body build (physique)</vt:lpstr>
      <vt:lpstr>SHELDEON  CLASSIFICATION  OF BODY BUILD</vt:lpstr>
      <vt:lpstr>EXTRA ORAL EXAMINATION</vt:lpstr>
      <vt:lpstr>PowerPoint Presentation</vt:lpstr>
      <vt:lpstr>FACIAL   SYMMETRY  </vt:lpstr>
      <vt:lpstr>PowerPoint Presentation</vt:lpstr>
      <vt:lpstr>FACIAL PROFILE</vt:lpstr>
      <vt:lpstr> STRAIGHT  PROFILE-the two lines form nearly  straight line.</vt:lpstr>
      <vt:lpstr>PowerPoint Presentation</vt:lpstr>
      <vt:lpstr>FACIAL   DIVERGENCE</vt:lpstr>
      <vt:lpstr>PowerPoint Presentation</vt:lpstr>
      <vt:lpstr>PowerPoint Presentation</vt:lpstr>
      <vt:lpstr>ASSESSMENT  OF POSTERIOR JAW RELATIONSHIP</vt:lpstr>
      <vt:lpstr> In  skeletal CLASS II PATIENTS, the  index  finger I s   anterior to  middle  finger  or  the hand points  upwards.</vt:lpstr>
      <vt:lpstr> In a skeletal CLASS III patient, the middle  finger is ahead of the forefinger or the hand  points downwards.</vt:lpstr>
      <vt:lpstr> In  a patient with CLASS I  skeletal pattern  the  hand is  at an  even  level.</vt:lpstr>
      <vt:lpstr>ASSESSMENT   OF VERTICAL SKELETAL  RELATIONSHIP</vt:lpstr>
      <vt:lpstr>PowerPoint Presentation</vt:lpstr>
      <vt:lpstr>EVALUATION  OF  FACIAL  PROPORTIONS</vt:lpstr>
      <vt:lpstr>PowerPoint Presentation</vt:lpstr>
      <vt:lpstr>REFERENCES</vt:lpstr>
      <vt:lpstr>Question &amp; Answer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ORTHODONTIC  DIAGNOSIS</dc:title>
  <dc:creator>Administrator</dc:creator>
  <cp:lastModifiedBy>Gaurav Agrawal</cp:lastModifiedBy>
  <cp:revision>353</cp:revision>
  <dcterms:created xsi:type="dcterms:W3CDTF">2019-12-16T05:23:06Z</dcterms:created>
  <dcterms:modified xsi:type="dcterms:W3CDTF">2022-08-28T14:24:56Z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2013-05-30T00:00:00Z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2019-12-16T00:00:00Z</vt:filetime>
  </property>
</Properties>
</file>